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499" r:id="rId2"/>
    <p:sldId id="506" r:id="rId3"/>
    <p:sldId id="408" r:id="rId4"/>
    <p:sldId id="514" r:id="rId5"/>
    <p:sldId id="513" r:id="rId6"/>
    <p:sldId id="515" r:id="rId7"/>
    <p:sldId id="516" r:id="rId8"/>
    <p:sldId id="511" r:id="rId9"/>
    <p:sldId id="507" r:id="rId10"/>
    <p:sldId id="502" r:id="rId11"/>
    <p:sldId id="508" r:id="rId12"/>
    <p:sldId id="496" r:id="rId13"/>
    <p:sldId id="503" r:id="rId14"/>
    <p:sldId id="517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3188"/>
    <a:srgbClr val="00297A"/>
    <a:srgbClr val="002164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38" autoAdjust="0"/>
    <p:restoredTop sz="75857" autoAdjust="0"/>
  </p:normalViewPr>
  <p:slideViewPr>
    <p:cSldViewPr>
      <p:cViewPr varScale="1">
        <p:scale>
          <a:sx n="74" d="100"/>
          <a:sy n="74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75CB25-57E6-4763-A120-3E73B0557123}" type="datetimeFigureOut">
              <a:rPr lang="en-US" smtClean="0"/>
              <a:pPr/>
              <a:t>19-Nov-22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53B057-978C-440E-AF72-4EC2DF354D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033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/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406900"/>
            <a:ext cx="8531226" cy="1362075"/>
          </a:xfrm>
        </p:spPr>
        <p:txBody>
          <a:bodyPr anchor="t">
            <a:normAutofit/>
          </a:bodyPr>
          <a:lstStyle>
            <a:lvl1pPr algn="l">
              <a:defRPr sz="28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906713"/>
            <a:ext cx="8531226" cy="1500187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/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92162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79500"/>
            <a:ext cx="41925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31962"/>
            <a:ext cx="4192588" cy="46180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79500"/>
            <a:ext cx="41941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31962"/>
            <a:ext cx="4194175" cy="46180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78600"/>
            <a:ext cx="1676400" cy="228601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7400" y="6594476"/>
            <a:ext cx="5562600" cy="212724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96200" y="6578601"/>
            <a:ext cx="1143000" cy="228600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505200"/>
            <a:ext cx="4194048" cy="381000"/>
          </a:xfrm>
          <a:noFill/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886200"/>
            <a:ext cx="4194048" cy="25206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645152" y="3505200"/>
            <a:ext cx="4194048" cy="381000"/>
          </a:xfrm>
          <a:noFill/>
        </p:spPr>
        <p:txBody>
          <a:bodyPr>
            <a:noAutofit/>
          </a:bodyPr>
          <a:lstStyle>
            <a:lvl1pPr>
              <a:buNone/>
              <a:defRPr sz="1800" b="1">
                <a:solidFill>
                  <a:schemeClr val="tx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645152" y="3886200"/>
            <a:ext cx="4194048" cy="25206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19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10" name="Rectangle 20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ctr">
              <a:defRPr>
                <a:latin typeface="+mn-lt"/>
              </a:defRPr>
            </a:lvl1pPr>
          </a:lstStyle>
          <a:p>
            <a:pPr>
              <a:defRPr/>
            </a:pPr>
            <a:fld id="{FE36F029-BCEE-467C-9A4A-DDF87EC98E9D}" type="slidenum">
              <a:rPr lang="ar-SA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22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 dirty="0" smtClean="0"/>
              <a:t>DIFC - Dar Al Sharia Trainings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093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03300"/>
            <a:ext cx="8534400" cy="532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2"/>
          </p:nvPr>
        </p:nvSpPr>
        <p:spPr>
          <a:xfrm>
            <a:off x="304800" y="6578599"/>
            <a:ext cx="1676400" cy="228601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18 May 2015</a:t>
            </a:r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057400" y="6594475"/>
            <a:ext cx="5562600" cy="212724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DIFC - Dar Al Sharia Trainings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696200" y="6578600"/>
            <a:ext cx="1143000" cy="228600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bg1"/>
                </a:solidFill>
                <a:latin typeface="+mj-lt"/>
              </a:defRPr>
            </a:lvl1pPr>
          </a:lstStyle>
          <a:p>
            <a:fld id="{126ADCFE-4915-4466-9522-A563F2BED46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</p:sldLayoutIdLst>
  <p:transition spd="med">
    <p:dissolve/>
  </p:transition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063188"/>
          </a:solidFill>
          <a:latin typeface="+mj-lt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38600"/>
            <a:ext cx="9144000" cy="2514600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Knowledge sharing session </a:t>
            </a:r>
            <a:r>
              <a:rPr lang="en-US" sz="32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</a:t>
            </a:r>
            <a:r>
              <a:rPr lang="en-US" altLang="en-US" sz="3200" dirty="0" smtClean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alt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en-US" alt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br>
              <a:rPr lang="en-US" altLang="en-US" sz="3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Sadaqat Ullah Khan,  </a:t>
            </a:r>
            <a:r>
              <a:rPr lang="fr-FR" alt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Senior </a:t>
            </a:r>
            <a:r>
              <a:rPr lang="fr-FR" altLang="en-US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Executive</a:t>
            </a:r>
            <a:r>
              <a:rPr lang="fr-FR" alt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en-US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VP &amp;</a:t>
            </a:r>
            <a:r>
              <a:rPr lang="fr-FR" alt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altLang="en-US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 of </a:t>
            </a:r>
            <a:r>
              <a:rPr lang="fr-FR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</a:t>
            </a: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Advisory</a:t>
            </a:r>
            <a: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Audit, Compliance &amp; Exécution </a:t>
            </a:r>
            <a:br>
              <a:rPr lang="fr-FR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400" dirty="0" err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AlHuda</a:t>
            </a:r>
            <a:r>
              <a:rPr lang="en-US" altLang="en-US" sz="2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CIBE - </a:t>
            </a:r>
            <a:r>
              <a:rPr lang="en-US" altLang="en-US" sz="2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UAE</a:t>
            </a:r>
            <a: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sz="28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800" dirty="0" smtClean="0"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>       </a:t>
            </a:r>
            <a:r>
              <a:rPr lang="en-US" altLang="en-US" sz="26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2600" b="1" dirty="0" smtClean="0">
                <a:solidFill>
                  <a:srgbClr val="FF0000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solidFill>
                  <a:srgbClr val="002164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 smtClean="0">
                <a:solidFill>
                  <a:srgbClr val="002164"/>
                </a:solidFill>
                <a:latin typeface="Century Gothic" panose="020B0502020202020204" pitchFamily="34" charset="0"/>
                <a:cs typeface="Times New Roman" panose="02020603050405020304" pitchFamily="18" charset="0"/>
              </a:rPr>
            </a:br>
            <a:endParaRPr lang="en-US" altLang="en-US" sz="3200" dirty="0" smtClean="0">
              <a:solidFill>
                <a:srgbClr val="002164"/>
              </a:solidFill>
              <a:latin typeface="Century Gothic" panose="020B0502020202020204" pitchFamily="34" charset="0"/>
            </a:endParaRPr>
          </a:p>
        </p:txBody>
      </p:sp>
      <p:sp>
        <p:nvSpPr>
          <p:cNvPr id="7171" name="Subtitle 1"/>
          <p:cNvSpPr>
            <a:spLocks noGrp="1"/>
          </p:cNvSpPr>
          <p:nvPr>
            <p:ph type="body" idx="1"/>
          </p:nvPr>
        </p:nvSpPr>
        <p:spPr>
          <a:xfrm>
            <a:off x="0" y="1543052"/>
            <a:ext cx="9144000" cy="2190748"/>
          </a:xfrm>
        </p:spPr>
        <p:txBody>
          <a:bodyPr>
            <a:normAutofit fontScale="25000" lnSpcReduction="20000"/>
          </a:bodyPr>
          <a:lstStyle/>
          <a:p>
            <a:endParaRPr lang="en-US" altLang="en-US" sz="2400" b="1" dirty="0" smtClean="0"/>
          </a:p>
          <a:p>
            <a:pPr algn="ctr"/>
            <a:endParaRPr lang="en-US" altLang="en-US" sz="9600" b="1" dirty="0" smtClean="0">
              <a:solidFill>
                <a:schemeClr val="tx1"/>
              </a:solidFill>
            </a:endParaRPr>
          </a:p>
          <a:p>
            <a:pPr algn="ctr"/>
            <a:endParaRPr lang="en-US" altLang="en-US" sz="9600" b="1" dirty="0">
              <a:solidFill>
                <a:schemeClr val="tx1"/>
              </a:solidFill>
            </a:endParaRPr>
          </a:p>
          <a:p>
            <a:pPr algn="ctr"/>
            <a:endParaRPr lang="en-US" altLang="en-US" sz="9600" b="1" dirty="0" smtClean="0">
              <a:solidFill>
                <a:schemeClr val="tx1"/>
              </a:solidFill>
            </a:endParaRPr>
          </a:p>
          <a:p>
            <a:pPr algn="ctr"/>
            <a:endParaRPr lang="en-US" sz="14400" b="1" dirty="0" smtClean="0"/>
          </a:p>
          <a:p>
            <a:pPr algn="ctr"/>
            <a:endParaRPr lang="en-US" sz="14400" b="1" dirty="0"/>
          </a:p>
          <a:p>
            <a:pPr algn="ctr"/>
            <a:endParaRPr lang="en-US" sz="14400" b="1" dirty="0" smtClean="0"/>
          </a:p>
          <a:p>
            <a:pPr algn="ctr"/>
            <a:endParaRPr lang="en-US" sz="14400" b="1" dirty="0"/>
          </a:p>
          <a:p>
            <a:pPr algn="ctr"/>
            <a:endParaRPr lang="en-US" sz="14400" b="1" dirty="0" smtClean="0"/>
          </a:p>
          <a:p>
            <a:pPr algn="ctr"/>
            <a:r>
              <a:rPr lang="en-US" sz="14400" b="1" dirty="0" smtClean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 </a:t>
            </a:r>
            <a:r>
              <a:rPr lang="en-US" sz="14400" b="1" dirty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LEASE FINANCING – </a:t>
            </a:r>
            <a:r>
              <a:rPr lang="en-US" sz="14400" b="1" dirty="0" smtClean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14400" b="1" dirty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4400" b="1" dirty="0" smtClean="0">
              <a:solidFill>
                <a:srgbClr val="00297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8000" b="1" dirty="0" smtClean="0">
              <a:solidFill>
                <a:srgbClr val="00297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2800" b="1" dirty="0" smtClean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 </a:t>
            </a:r>
            <a:r>
              <a:rPr lang="en-US" sz="12800" b="1" dirty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 Framework </a:t>
            </a:r>
            <a:r>
              <a:rPr lang="en-US" sz="12800" b="1" dirty="0" smtClean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</a:t>
            </a:r>
            <a:r>
              <a:rPr lang="en-US" sz="12800" b="1" dirty="0" err="1" smtClean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endParaRPr lang="en-US" sz="12800" b="1" dirty="0" smtClean="0">
              <a:solidFill>
                <a:srgbClr val="00297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12800" b="1" dirty="0" smtClean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12800" b="1" dirty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its global </a:t>
            </a:r>
            <a:r>
              <a:rPr lang="en-US" sz="12800" b="1" dirty="0" smtClean="0">
                <a:solidFill>
                  <a:srgbClr val="0029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 in IFIs</a:t>
            </a:r>
          </a:p>
        </p:txBody>
      </p:sp>
      <p:pic>
        <p:nvPicPr>
          <p:cNvPr id="717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82550"/>
            <a:ext cx="2133600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1325"/>
            <a:ext cx="2743200" cy="515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992188"/>
            <a:ext cx="4648200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8578979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 </a:t>
            </a:r>
            <a:r>
              <a:rPr lang="en-US" sz="3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RESTRICTION </a:t>
            </a:r>
            <a:r>
              <a:rPr lang="en-US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IJARAH FINANCING </a:t>
            </a:r>
            <a:r>
              <a:rPr lang="en-US" sz="36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0" y="1003300"/>
            <a:ext cx="9144000" cy="55499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8000" dirty="0" smtClean="0"/>
          </a:p>
          <a:p>
            <a:pPr marL="0" indent="0" algn="just">
              <a:buNone/>
            </a:pPr>
            <a:r>
              <a:rPr lang="en-US" sz="1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1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128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permitted </a:t>
            </a:r>
            <a:r>
              <a:rPr lang="en-US" sz="1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provide Ijarah financing to the following </a:t>
            </a:r>
            <a:r>
              <a:rPr lang="en-US" sz="1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</a:t>
            </a:r>
            <a:r>
              <a:rPr lang="en-US" sz="1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-repugnant </a:t>
            </a:r>
            <a:r>
              <a:rPr lang="en-US" sz="1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non-compliant business activities such </a:t>
            </a:r>
            <a:r>
              <a:rPr lang="en-US" sz="1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as: </a:t>
            </a:r>
          </a:p>
          <a:p>
            <a:pPr marL="0" indent="0" algn="just">
              <a:buNone/>
            </a:pPr>
            <a:endParaRPr lang="en-US" sz="1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US" sz="1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</a:t>
            </a:r>
            <a:r>
              <a:rPr lang="en-US" sz="1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 dealing in interest</a:t>
            </a:r>
          </a:p>
          <a:p>
            <a:pPr lvl="0"/>
            <a:r>
              <a:rPr lang="en-US" sz="1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Conventional Insurance </a:t>
            </a:r>
            <a:r>
              <a:rPr lang="en-US" sz="1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Services.</a:t>
            </a:r>
          </a:p>
          <a:p>
            <a:pPr marL="0" lvl="0" indent="0">
              <a:buNone/>
            </a:pPr>
            <a:endParaRPr lang="en-US" sz="112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/>
            <a:r>
              <a:rPr lang="en-US" sz="1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leasing a vehicle </a:t>
            </a:r>
            <a:r>
              <a:rPr lang="en-US" sz="1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 transporting the goods/merchandise prohibited </a:t>
            </a:r>
            <a:r>
              <a:rPr lang="en-US" sz="1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1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Islam; </a:t>
            </a:r>
          </a:p>
          <a:p>
            <a:pPr marL="0" lvl="0" indent="0">
              <a:buNone/>
            </a:pPr>
            <a:r>
              <a:rPr lang="en-US" sz="1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as mentioned in the previous slide</a:t>
            </a:r>
            <a:endParaRPr lang="en-US" sz="11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lvl="0" indent="0">
              <a:buNone/>
            </a:pPr>
            <a:endParaRPr lang="en-US" sz="128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12800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371600" lvl="2" indent="-571500">
              <a:buFont typeface="Wingdings" panose="05000000000000000000" pitchFamily="2" charset="2"/>
              <a:buChar char="Ø"/>
            </a:pPr>
            <a:endParaRPr lang="en-US" sz="128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400" b="1" dirty="0" smtClean="0"/>
          </a:p>
          <a:p>
            <a:pPr marL="0" indent="0">
              <a:buNone/>
            </a:pPr>
            <a:r>
              <a:rPr lang="en-US" sz="2800" b="1" dirty="0" smtClean="0"/>
              <a:t>    </a:t>
            </a:r>
            <a:endParaRPr lang="en-US" sz="24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81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/>
          </a:p>
          <a:p>
            <a:pPr algn="ctr"/>
            <a:r>
              <a:rPr lang="en-US" sz="2800" b="1" dirty="0" smtClean="0"/>
              <a:t>Islamic </a:t>
            </a:r>
            <a:r>
              <a:rPr lang="en-US" sz="28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826135605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685799"/>
            <a:ext cx="9038879" cy="342901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Muntahia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Bittamleek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/>
              <a:t> 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2552700"/>
            <a:ext cx="85344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76199"/>
            <a:ext cx="9144000" cy="4572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Islamic lease Financing – Ijarah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828800"/>
            <a:ext cx="9127958" cy="43433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Bevel 1"/>
          <p:cNvSpPr/>
          <p:nvPr/>
        </p:nvSpPr>
        <p:spPr>
          <a:xfrm>
            <a:off x="0" y="1371600"/>
            <a:ext cx="9127958" cy="5181600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sz="32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600" b="1" dirty="0" smtClean="0"/>
          </a:p>
          <a:p>
            <a:endParaRPr lang="en-US" sz="3600" b="1" dirty="0" smtClean="0"/>
          </a:p>
          <a:p>
            <a:endParaRPr lang="en-US" sz="3600" b="1" dirty="0" smtClean="0"/>
          </a:p>
          <a:p>
            <a:r>
              <a:rPr lang="en-US" sz="3600" b="1" dirty="0"/>
              <a:t>	</a:t>
            </a:r>
            <a:r>
              <a:rPr lang="en-US" sz="3600" b="1" dirty="0" smtClean="0"/>
              <a:t>		</a:t>
            </a:r>
          </a:p>
          <a:p>
            <a:endParaRPr lang="en-US" sz="2800" b="1" dirty="0" smtClean="0"/>
          </a:p>
          <a:p>
            <a:pPr algn="just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 Leasing Framework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grand umbrella structure under which the varieties of leasing products are being offered by Islamic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</a:t>
            </a:r>
            <a:r>
              <a:rPr lang="en-US" sz="3200" dirty="0" smtClean="0"/>
              <a:t>s &amp;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 IFIs.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2057400"/>
            <a:ext cx="5334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77619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534400" cy="7620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0070C0"/>
                </a:solidFill>
              </a:rPr>
              <a:t>Applications of Ijarah</a:t>
            </a:r>
            <a:r>
              <a:rPr lang="en-US" sz="3600" dirty="0">
                <a:solidFill>
                  <a:srgbClr val="0070C0"/>
                </a:solidFill>
              </a:rPr>
              <a:t> Process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financing products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covers the 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followings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  <a:endParaRPr 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 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Estate / </a:t>
            </a:r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Industrial Machinery &amp;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Equipment</a:t>
            </a:r>
            <a:endParaRPr lang="en-US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Agricultural Machinery &amp;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Equipment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Transportation </a:t>
            </a:r>
            <a:endParaRPr lang="en-US" sz="3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Healthcare </a:t>
            </a:r>
            <a:r>
              <a:rPr lang="en-US" sz="3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Medical Equipment </a:t>
            </a:r>
            <a:endParaRPr lang="en-US" sz="3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 </a:t>
            </a:r>
            <a:r>
              <a:rPr lang="en-US" sz="26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FinTech</a:t>
            </a:r>
            <a:r>
              <a:rPr lang="en-US" sz="26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Computer system infrastructure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334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 smtClean="0"/>
          </a:p>
          <a:p>
            <a:pPr algn="ctr"/>
            <a:r>
              <a:rPr lang="en-US" sz="2400" b="1" dirty="0" smtClean="0"/>
              <a:t>Islamic </a:t>
            </a:r>
            <a:r>
              <a:rPr lang="en-US" sz="2400" b="1" dirty="0"/>
              <a:t>leasing – Ijarah Finance</a:t>
            </a: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40559144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-25759" y="685800"/>
            <a:ext cx="9169759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164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following documents, duly approved by Shariah Supervisory Board, are required to be executed between the Lessor &amp; Lessee:</a:t>
            </a:r>
            <a:r>
              <a:rPr lang="en-US" sz="28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Promise to 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Lease: (from Customer)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Assets Purchase 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Agreement: (Bank &amp; Seller/Client) 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Lease 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Agreement: </a:t>
            </a:r>
            <a:r>
              <a:rPr lang="en-CA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(Between Bank </a:t>
            </a:r>
            <a:r>
              <a:rPr lang="en-CA" sz="2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</a:t>
            </a:r>
            <a:r>
              <a:rPr lang="en-CA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</a:t>
            </a:r>
            <a:r>
              <a:rPr lang="en-US" sz="2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)</a:t>
            </a:r>
            <a:endParaRPr lang="en-US" sz="2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Sale 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Undertaking</a:t>
            </a: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     (</a:t>
            </a: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Bank to 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Customer)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Purchase 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Undertaking:  (</a:t>
            </a: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Customer 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Bank)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Services Agency 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Agreement: </a:t>
            </a: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CA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 &amp; service provider)</a:t>
            </a: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CA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Sale agreement at the end of lease </a:t>
            </a:r>
            <a:r>
              <a:rPr lang="en-CA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period </a:t>
            </a:r>
            <a:r>
              <a:rPr lang="en-CA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(Bank to Cust.)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u="sng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3600" u="sng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transaction </a:t>
            </a:r>
            <a:r>
              <a:rPr lang="en-US" sz="36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Documentation</a:t>
            </a:r>
            <a:endParaRPr lang="en-US" sz="3600" dirty="0">
              <a:solidFill>
                <a:schemeClr val="bg1"/>
              </a:solidFill>
            </a:endParaRPr>
          </a:p>
          <a:p>
            <a:pPr algn="ctr"/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5797640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-25757" y="990600"/>
            <a:ext cx="9169757" cy="5486400"/>
          </a:xfrm>
        </p:spPr>
        <p:txBody>
          <a:bodyPr>
            <a:noAutofit/>
          </a:bodyPr>
          <a:lstStyle/>
          <a:p>
            <a:pPr algn="ctr"/>
            <a:endParaRPr lang="en-US" sz="3600" b="1" dirty="0" smtClean="0"/>
          </a:p>
          <a:p>
            <a:pPr marL="0" indent="0" algn="ctr">
              <a:buNone/>
            </a:pPr>
            <a:r>
              <a:rPr lang="en-US" altLang="en-US" sz="3600" b="1" dirty="0" smtClean="0">
                <a:solidFill>
                  <a:srgbClr val="00297A"/>
                </a:solidFill>
              </a:rPr>
              <a:t>QUESTION </a:t>
            </a:r>
            <a:r>
              <a:rPr lang="en-US" altLang="en-US" sz="3600" b="1" dirty="0">
                <a:solidFill>
                  <a:srgbClr val="00297A"/>
                </a:solidFill>
              </a:rPr>
              <a:t>AND ANSWERS SESSION</a:t>
            </a:r>
          </a:p>
          <a:p>
            <a:pPr algn="ctr"/>
            <a:endParaRPr lang="en-US" altLang="en-US" sz="3200" b="1" dirty="0"/>
          </a:p>
          <a:p>
            <a:pPr marL="0" indent="0" algn="ctr">
              <a:buNone/>
            </a:pP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Sadaqat </a:t>
            </a:r>
            <a:r>
              <a:rPr lang="en-US" alt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Khan, </a:t>
            </a:r>
          </a:p>
          <a:p>
            <a:pPr marL="0" indent="0" algn="ctr">
              <a:buNone/>
            </a:pPr>
            <a:r>
              <a:rPr lang="fr-FR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Senior </a:t>
            </a:r>
            <a:r>
              <a:rPr lang="fr-FR" alt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Executive</a:t>
            </a:r>
            <a:r>
              <a:rPr lang="fr-FR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Vice </a:t>
            </a:r>
            <a:r>
              <a:rPr lang="fr-FR" alt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President</a:t>
            </a:r>
            <a:r>
              <a:rPr lang="fr-FR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fr-FR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fr-FR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Head of </a:t>
            </a:r>
            <a:r>
              <a:rPr lang="fr-FR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</a:t>
            </a:r>
            <a:r>
              <a:rPr lang="fr-FR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Advisory</a:t>
            </a:r>
            <a:r>
              <a:rPr lang="fr-FR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Audit, Compliance &amp; Exécution </a:t>
            </a:r>
            <a:br>
              <a:rPr lang="fr-FR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AlHuda</a:t>
            </a:r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CIBE - </a:t>
            </a:r>
            <a:r>
              <a:rPr lang="en-US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UAE</a:t>
            </a:r>
            <a:endParaRPr lang="en-US" alt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CELL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No. +</a:t>
            </a:r>
            <a:r>
              <a:rPr lang="en-US" sz="3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971-507758329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US" alt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Email:  </a:t>
            </a:r>
            <a:r>
              <a:rPr lang="en-US" altLang="en-US" sz="2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sadaqatg@hotmail.com</a:t>
            </a:r>
            <a:endParaRPr lang="en-US" alt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990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/>
              <a:t>Thank you </a:t>
            </a: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cs typeface="Times New Roman" pitchFamily="18" charset="0"/>
              </a:rPr>
              <a:t>for </a:t>
            </a:r>
            <a:r>
              <a:rPr lang="fr-FR" sz="40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cs typeface="Times New Roman" pitchFamily="18" charset="0"/>
              </a:rPr>
              <a:t>your</a:t>
            </a:r>
            <a:r>
              <a:rPr lang="fr-FR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ell MT" pitchFamily="18" charset="0"/>
                <a:cs typeface="Times New Roman" pitchFamily="18" charset="0"/>
              </a:rPr>
              <a:t> Attention 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69021370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126" y="685799"/>
            <a:ext cx="8943474" cy="838201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Muntahia Bittamleek</a:t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/>
              <a:t> 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2552700"/>
            <a:ext cx="85344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76199"/>
            <a:ext cx="9144000" cy="4572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Islamic lease Financing – Ijarah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828800"/>
            <a:ext cx="9127958" cy="43433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Bevel 1"/>
          <p:cNvSpPr/>
          <p:nvPr/>
        </p:nvSpPr>
        <p:spPr>
          <a:xfrm>
            <a:off x="0" y="1600199"/>
            <a:ext cx="9127958" cy="4953001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sz="32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 Muntahia Bittamleek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is a mode of Islamic lease financing,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ending-up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with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transfer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ownership of the leased asset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from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lessor (bank) to the lessee (customer) at the end of the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lease term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n-US" sz="2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35127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3476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pPr algn="ctr">
              <a:defRPr/>
            </a:pPr>
            <a:fld id="{FE36F029-BCEE-467C-9A4A-DDF87EC98E9D}" type="slidenum">
              <a:rPr lang="ar-SA" smtClean="0"/>
              <a:pPr algn="ctr">
                <a:defRPr/>
              </a:pPr>
              <a:t>3</a:t>
            </a:fld>
            <a:endParaRPr lang="en-US" dirty="0"/>
          </a:p>
        </p:txBody>
      </p:sp>
      <p:sp>
        <p:nvSpPr>
          <p:cNvPr id="31" name="Left Arrow 30"/>
          <p:cNvSpPr/>
          <p:nvPr/>
        </p:nvSpPr>
        <p:spPr>
          <a:xfrm>
            <a:off x="4562841" y="1227075"/>
            <a:ext cx="4572001" cy="759975"/>
          </a:xfrm>
          <a:prstGeom prst="lef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Promise </a:t>
            </a:r>
            <a:r>
              <a:rPr lang="en-US" sz="2400" b="1" dirty="0">
                <a:solidFill>
                  <a:schemeClr val="tx1"/>
                </a:solidFill>
              </a:rPr>
              <a:t>to </a:t>
            </a:r>
            <a:r>
              <a:rPr lang="en-US" sz="2400" b="1" dirty="0" smtClean="0">
                <a:solidFill>
                  <a:schemeClr val="tx1"/>
                </a:solidFill>
              </a:rPr>
              <a:t>Lease by Customer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53490" y="2055035"/>
            <a:ext cx="2217737" cy="133410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/>
              <a:t>Bank  </a:t>
            </a:r>
            <a:endParaRPr lang="en-US" sz="3200" b="1" dirty="0"/>
          </a:p>
          <a:p>
            <a:pPr algn="ctr">
              <a:defRPr/>
            </a:pPr>
            <a:r>
              <a:rPr lang="en-US" sz="3200" b="1" dirty="0"/>
              <a:t>(Lessor)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566099" y="2099762"/>
            <a:ext cx="2133600" cy="128938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/>
              <a:t>Customer</a:t>
            </a:r>
            <a:endParaRPr lang="en-US" sz="3200" b="1" dirty="0"/>
          </a:p>
          <a:p>
            <a:pPr algn="ctr">
              <a:defRPr/>
            </a:pPr>
            <a:r>
              <a:rPr lang="en-US" sz="3200" b="1" dirty="0"/>
              <a:t>(Lessee</a:t>
            </a:r>
            <a:r>
              <a:rPr lang="en-US" sz="2800" b="1" dirty="0"/>
              <a:t>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763589" y="4842115"/>
            <a:ext cx="2693399" cy="13300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smtClean="0"/>
              <a:t>Seller of Asset</a:t>
            </a:r>
            <a:endParaRPr lang="en-US" sz="3200" b="1" dirty="0"/>
          </a:p>
        </p:txBody>
      </p:sp>
      <p:cxnSp>
        <p:nvCxnSpPr>
          <p:cNvPr id="19" name="Elbow Connector 18"/>
          <p:cNvCxnSpPr/>
          <p:nvPr/>
        </p:nvCxnSpPr>
        <p:spPr bwMode="auto">
          <a:xfrm rot="10800000">
            <a:off x="1733990" y="3614035"/>
            <a:ext cx="1973263" cy="1943100"/>
          </a:xfrm>
          <a:prstGeom prst="bentConnector2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 bwMode="auto">
          <a:xfrm>
            <a:off x="2774308" y="2317715"/>
            <a:ext cx="3733800" cy="1588"/>
          </a:xfrm>
          <a:prstGeom prst="straightConnector1">
            <a:avLst/>
          </a:prstGeom>
          <a:ln w="127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 bwMode="auto">
          <a:xfrm>
            <a:off x="1990684" y="4036009"/>
            <a:ext cx="4943516" cy="5812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Purchase of </a:t>
            </a:r>
            <a:r>
              <a:rPr lang="en-US" sz="2400" b="1" dirty="0">
                <a:solidFill>
                  <a:schemeClr val="tx1"/>
                </a:solidFill>
              </a:rPr>
              <a:t>Asset &amp; Payment of Price</a:t>
            </a:r>
          </a:p>
          <a:p>
            <a:pPr algn="ctr">
              <a:defRPr/>
            </a:pP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2972774" y="2166986"/>
            <a:ext cx="2182813" cy="2838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Lease Agreement &amp; Asset delivery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2723188" y="2892158"/>
            <a:ext cx="3733800" cy="158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 bwMode="auto">
          <a:xfrm>
            <a:off x="2671228" y="3048218"/>
            <a:ext cx="3894872" cy="3134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b="1" dirty="0" smtClean="0">
                <a:solidFill>
                  <a:schemeClr val="tx1"/>
                </a:solidFill>
              </a:rPr>
              <a:t>Payment </a:t>
            </a:r>
            <a:r>
              <a:rPr lang="en-US" sz="2000" b="1" dirty="0">
                <a:solidFill>
                  <a:schemeClr val="tx1"/>
                </a:solidFill>
              </a:rPr>
              <a:t>of Lease </a:t>
            </a:r>
            <a:r>
              <a:rPr lang="en-US" sz="2000" b="1" dirty="0" smtClean="0">
                <a:solidFill>
                  <a:schemeClr val="tx1"/>
                </a:solidFill>
              </a:rPr>
              <a:t>Rental by Lessee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21" name="Right Arrow 20"/>
          <p:cNvSpPr/>
          <p:nvPr/>
        </p:nvSpPr>
        <p:spPr bwMode="auto">
          <a:xfrm>
            <a:off x="0" y="1275808"/>
            <a:ext cx="4562841" cy="69911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2400" b="1" dirty="0" smtClean="0">
                <a:solidFill>
                  <a:schemeClr val="tx1"/>
                </a:solidFill>
              </a:rPr>
              <a:t>Transfer of assets to customer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926987" y="1501183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US" sz="2400" b="1" dirty="0"/>
          </a:p>
        </p:txBody>
      </p:sp>
      <p:sp>
        <p:nvSpPr>
          <p:cNvPr id="27" name="Rectangle 26"/>
          <p:cNvSpPr/>
          <p:nvPr/>
        </p:nvSpPr>
        <p:spPr>
          <a:xfrm>
            <a:off x="3970095" y="1529068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5</a:t>
            </a:r>
            <a:endParaRPr lang="en-US" sz="2400" b="1" dirty="0"/>
          </a:p>
        </p:txBody>
      </p:sp>
      <p:sp>
        <p:nvSpPr>
          <p:cNvPr id="28" name="Rectangle 27"/>
          <p:cNvSpPr/>
          <p:nvPr/>
        </p:nvSpPr>
        <p:spPr>
          <a:xfrm>
            <a:off x="5699288" y="2203415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US" sz="2400" b="1" dirty="0"/>
          </a:p>
        </p:txBody>
      </p:sp>
      <p:sp>
        <p:nvSpPr>
          <p:cNvPr id="29" name="Rectangle 28"/>
          <p:cNvSpPr/>
          <p:nvPr/>
        </p:nvSpPr>
        <p:spPr>
          <a:xfrm>
            <a:off x="3949880" y="2745263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US" sz="2400" b="1" dirty="0"/>
          </a:p>
        </p:txBody>
      </p:sp>
      <p:sp>
        <p:nvSpPr>
          <p:cNvPr id="30" name="Rectangle 29"/>
          <p:cNvSpPr/>
          <p:nvPr/>
        </p:nvSpPr>
        <p:spPr>
          <a:xfrm>
            <a:off x="1524000" y="4874751"/>
            <a:ext cx="462695" cy="457493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39" name="Rectangle 38"/>
          <p:cNvSpPr/>
          <p:nvPr/>
        </p:nvSpPr>
        <p:spPr>
          <a:xfrm>
            <a:off x="-9158" y="50459"/>
            <a:ext cx="9144000" cy="78714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Islamic leasing - Ijarah Product structure &amp; process flow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5548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4" grpId="0"/>
      <p:bldP spid="25" grpId="0"/>
      <p:bldP spid="37" grpId="0"/>
      <p:bldP spid="21" grpId="0" animBg="1"/>
      <p:bldP spid="23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637" y="685799"/>
            <a:ext cx="9089321" cy="838201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 Compliant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Framework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/>
              <a:t> 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2552700"/>
            <a:ext cx="85344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76199"/>
            <a:ext cx="9144000" cy="4572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Islamic lease Financing – Ijarah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27958" cy="449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Bevel 1"/>
          <p:cNvSpPr/>
          <p:nvPr/>
        </p:nvSpPr>
        <p:spPr>
          <a:xfrm>
            <a:off x="0" y="1676399"/>
            <a:ext cx="9127958" cy="4876801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endParaRPr lang="en-US" sz="32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banks &amp; other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Financial institutions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required to follow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strictly the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“Islamic Shariah Compliant Framework” with respect to Ijarah financing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transactions; 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per the International </a:t>
            </a:r>
            <a:r>
              <a:rPr 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Standards relating to the </a:t>
            </a:r>
            <a:r>
              <a:rPr lang="en-US" sz="32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Ijarah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financing.</a:t>
            </a:r>
            <a:endParaRPr lang="en-US" sz="32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20544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126" y="685799"/>
            <a:ext cx="8943474" cy="990599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Unique Organs of the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Islamic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 Compliant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Framework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/>
              <a:t> 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2552700"/>
            <a:ext cx="85344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76199"/>
            <a:ext cx="9144000" cy="4572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Islamic lease Financing – Ijarah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27958" cy="449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Bevel 1"/>
          <p:cNvSpPr/>
          <p:nvPr/>
        </p:nvSpPr>
        <p:spPr>
          <a:xfrm>
            <a:off x="0" y="1676399"/>
            <a:ext cx="9127958" cy="4876801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 Shariah Screening: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</a:t>
            </a:r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usiness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 &amp; use of the asset must be permitted in Islamic Shariah: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Promise to Lease: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submitted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the Customer 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the Bank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Purchase of Asset by the Bank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 Payment of price along with delivery and possession (Ownership) of the assets by 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Bank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0593192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126" y="685799"/>
            <a:ext cx="8943474" cy="723901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Unique Organs of the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Compliant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Framework 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/>
              <a:t> 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2552700"/>
            <a:ext cx="85344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76199"/>
            <a:ext cx="9144000" cy="4572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Islamic lease Financing – Ijarah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676400"/>
            <a:ext cx="9127958" cy="44958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Bevel 1"/>
          <p:cNvSpPr/>
          <p:nvPr/>
        </p:nvSpPr>
        <p:spPr>
          <a:xfrm>
            <a:off x="0" y="1371600"/>
            <a:ext cx="9127958" cy="5181601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 Execution of Lease Agreement: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Between the Bank and Customer for the agreed Lease Period, Rental terms &amp; delivery of asset.</a:t>
            </a:r>
          </a:p>
          <a:p>
            <a:pPr lvl="0" algn="just"/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Payment of Rentals by Customer to Bank</a:t>
            </a:r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During the lease term, includes Fixed &amp; Variable Rental, as agreed.</a:t>
            </a:r>
          </a:p>
          <a:p>
            <a:pPr lvl="0" algn="just"/>
            <a:r>
              <a:rPr lang="en-US" sz="28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Transfer 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Asset ownership to Customer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At the end of lease period by way of sale deed or gift deed.</a:t>
            </a:r>
          </a:p>
        </p:txBody>
      </p:sp>
    </p:spTree>
    <p:extLst>
      <p:ext uri="{BB962C8B-B14F-4D97-AF65-F5344CB8AC3E}">
        <p14:creationId xmlns:p14="http://schemas.microsoft.com/office/powerpoint/2010/main" val="590070416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12879" y="609601"/>
            <a:ext cx="9115079" cy="685800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finance </a:t>
            </a: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beyond the religious boundaries</a:t>
            </a:r>
            <a:b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/>
              <a:t> 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2552700"/>
            <a:ext cx="85344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31124" y="5365"/>
            <a:ext cx="9144000" cy="45720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Islamic lease Financing – Ijarah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447800"/>
            <a:ext cx="9127958" cy="4724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Bevel 1"/>
          <p:cNvSpPr/>
          <p:nvPr/>
        </p:nvSpPr>
        <p:spPr>
          <a:xfrm>
            <a:off x="0" y="1447798"/>
            <a:ext cx="9169758" cy="5410201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endParaRPr lang="en-US" sz="32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no 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restriction </a:t>
            </a:r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 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providing </a:t>
            </a:r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 finance 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based on religion.</a:t>
            </a:r>
            <a:endParaRPr lang="en-US" sz="3200" b="1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3200" b="1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Islamic lease financing 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may be provided to individuals belonging to any </a:t>
            </a:r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religion 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purpose and use of the asset </a:t>
            </a:r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permissible </a:t>
            </a:r>
            <a:r>
              <a:rPr lang="en-US" sz="32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32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 Shariah.</a:t>
            </a:r>
            <a:endParaRPr lang="en-US" sz="32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3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4092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8126" y="685799"/>
            <a:ext cx="9079832" cy="1166209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Islamic 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finance – </a:t>
            </a:r>
            <a:r>
              <a:rPr 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</a:t>
            </a:r>
            <a:r>
              <a:rPr lang="en-US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</a:t>
            </a:r>
            <a:r>
              <a:rPr lang="en-US" sz="3600" dirty="0" smtClean="0">
                <a:solidFill>
                  <a:srgbClr val="FF0000"/>
                </a:solidFill>
              </a:rPr>
              <a:t>permitted</a:t>
            </a:r>
            <a: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2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dirty="0"/>
              <a:t> </a:t>
            </a:r>
            <a:br>
              <a:rPr lang="en-US" dirty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81000" y="2552700"/>
            <a:ext cx="8534400" cy="3276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6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0" y="76199"/>
            <a:ext cx="9144000" cy="5592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Islamic lease Financing – Ijarah</a:t>
            </a:r>
            <a:endParaRPr lang="en-US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0" y="1828800"/>
            <a:ext cx="9127958" cy="434339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Bevel 1"/>
          <p:cNvSpPr/>
          <p:nvPr/>
        </p:nvSpPr>
        <p:spPr>
          <a:xfrm>
            <a:off x="0" y="1804114"/>
            <a:ext cx="9127958" cy="4749086"/>
          </a:xfrm>
          <a:prstGeom prst="beve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</a:t>
            </a:r>
            <a:endParaRPr lang="en-US" sz="32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28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</a:t>
            </a:r>
          </a:p>
          <a:p>
            <a:pPr algn="just"/>
            <a:endParaRPr lang="en-US" sz="32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However, providing finance is not allowed to anyone, </a:t>
            </a:r>
            <a:r>
              <a: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the use of the asset to be leased will be for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purpose not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allowed; and </a:t>
            </a:r>
            <a:r>
              <a:rPr lang="en-US" sz="3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violating the Islamic Shariah guidance.</a:t>
            </a:r>
          </a:p>
          <a:p>
            <a:pPr algn="just"/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b="1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28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3384"/>
            <a:ext cx="1143000" cy="11207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660176"/>
            <a:ext cx="1126959" cy="114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07915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1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 </a:t>
            </a:r>
            <a:r>
              <a:rPr lang="en-US" sz="31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RESTRICTION</a:t>
            </a:r>
            <a:r>
              <a:rPr lang="en-US" sz="31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ON IJARAH FINANCING </a:t>
            </a:r>
            <a:r>
              <a:rPr lang="en-US" sz="31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3100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31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7000" dirty="0" smtClean="0"/>
          </a:p>
          <a:p>
            <a:pPr marL="0" indent="0" algn="just">
              <a:buNone/>
            </a:pPr>
            <a:r>
              <a:rPr lang="en-US" sz="1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It </a:t>
            </a:r>
            <a:r>
              <a:rPr lang="en-US" sz="1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12800" b="1" u="sng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 permitted </a:t>
            </a:r>
            <a:r>
              <a:rPr lang="en-US" sz="1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provide Ijarah financing to the following </a:t>
            </a:r>
            <a:r>
              <a:rPr lang="en-US" sz="1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Shariah</a:t>
            </a:r>
            <a:r>
              <a:rPr lang="en-US" sz="1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-repugnant / non-compliant </a:t>
            </a:r>
            <a:r>
              <a:rPr lang="en-US" sz="1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</a:t>
            </a:r>
            <a:r>
              <a:rPr lang="en-US" sz="1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activities such as: </a:t>
            </a:r>
          </a:p>
          <a:p>
            <a:pPr marL="0" indent="0">
              <a:buNone/>
            </a:pPr>
            <a:endParaRPr lang="en-US" sz="1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US" sz="1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Trade in all kinds of Alcohol/Liquors/wine etc</a:t>
            </a:r>
            <a:r>
              <a:rPr lang="en-US" sz="1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1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US" sz="1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Trade </a:t>
            </a:r>
            <a:r>
              <a:rPr lang="en-US" sz="1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Tobacco or its </a:t>
            </a:r>
            <a:r>
              <a:rPr lang="en-US" sz="1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by-products</a:t>
            </a:r>
          </a:p>
          <a:p>
            <a:pPr>
              <a:lnSpc>
                <a:spcPct val="120000"/>
              </a:lnSpc>
            </a:pPr>
            <a:r>
              <a:rPr lang="en-US" sz="1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Trade in Pork or its </a:t>
            </a:r>
            <a:r>
              <a:rPr lang="en-US" sz="1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by-products</a:t>
            </a:r>
          </a:p>
          <a:p>
            <a:pPr>
              <a:lnSpc>
                <a:spcPct val="120000"/>
              </a:lnSpc>
            </a:pPr>
            <a:endParaRPr lang="en-US" sz="11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>
              <a:lnSpc>
                <a:spcPct val="120000"/>
              </a:lnSpc>
            </a:pPr>
            <a:r>
              <a:rPr lang="en-US" sz="11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Gambling / Casinos / Night clubs </a:t>
            </a:r>
            <a:r>
              <a:rPr lang="en-US" sz="11200" b="1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&amp; similar </a:t>
            </a:r>
            <a:r>
              <a:rPr lang="en-US" sz="1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28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3220" y="-76200"/>
            <a:ext cx="9144000" cy="43036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Islamic </a:t>
            </a:r>
            <a:r>
              <a:rPr lang="en-US" sz="2800" b="1" dirty="0"/>
              <a:t>leasing – Ijarah Finance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566598229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8437</TotalTime>
  <Words>558</Words>
  <Application>Microsoft Office PowerPoint</Application>
  <PresentationFormat>On-screen Show (4:3)</PresentationFormat>
  <Paragraphs>157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Bell MT</vt:lpstr>
      <vt:lpstr>Calibri</vt:lpstr>
      <vt:lpstr>Century Gothic</vt:lpstr>
      <vt:lpstr>Tahoma</vt:lpstr>
      <vt:lpstr>Times New Roman</vt:lpstr>
      <vt:lpstr>Wingdings</vt:lpstr>
      <vt:lpstr>Office Theme</vt:lpstr>
      <vt:lpstr>Knowledge sharing session by:      Sadaqat Ullah Khan,  Senior Executive VP &amp; Head of Shariah Advisory, Audit, Compliance &amp; Exécution  AlHuda CIBE - UAE             </vt:lpstr>
      <vt:lpstr>  Ijarah Muntahia Bittamleek    </vt:lpstr>
      <vt:lpstr> </vt:lpstr>
      <vt:lpstr>  Islamic Shariah Compliant Framework     </vt:lpstr>
      <vt:lpstr>  Unique Organs of the                         Islamic Shariah Compliant Framework     </vt:lpstr>
      <vt:lpstr>  Unique Organs of the  Islamic Shariah Compliant Framework     </vt:lpstr>
      <vt:lpstr>  Islamic finance  beyond the religious boundaries    </vt:lpstr>
      <vt:lpstr>  Islamic finance – is not permitted    </vt:lpstr>
      <vt:lpstr> SHARIAH RESTRICTION ON IJARAH FINANCING  </vt:lpstr>
      <vt:lpstr> SHARIAH RESTRICTION ON IJARAH FINANCING  </vt:lpstr>
      <vt:lpstr>    Ijarah Muntahia Bittamleek    </vt:lpstr>
      <vt:lpstr>Applications of Ijarah Process</vt:lpstr>
      <vt:lpstr>PowerPoint Presentation</vt:lpstr>
      <vt:lpstr>PowerPoint Presentation</vt:lpstr>
    </vt:vector>
  </TitlesOfParts>
  <Company>Dubai Islamic Bank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Islamic Capital Markets Products (Sukuk) and Issues in Sukuk Documentation</dc:title>
  <dc:creator>Ammar Ahmed</dc:creator>
  <cp:lastModifiedBy>Sadaqat Khan</cp:lastModifiedBy>
  <cp:revision>955</cp:revision>
  <dcterms:created xsi:type="dcterms:W3CDTF">2010-12-04T15:03:56Z</dcterms:created>
  <dcterms:modified xsi:type="dcterms:W3CDTF">2022-11-19T14:50:00Z</dcterms:modified>
</cp:coreProperties>
</file>