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6"/>
  </p:notesMasterIdLst>
  <p:sldIdLst>
    <p:sldId id="499" r:id="rId2"/>
    <p:sldId id="506" r:id="rId3"/>
    <p:sldId id="408" r:id="rId4"/>
    <p:sldId id="514" r:id="rId5"/>
    <p:sldId id="513" r:id="rId6"/>
    <p:sldId id="515" r:id="rId7"/>
    <p:sldId id="516" r:id="rId8"/>
    <p:sldId id="511" r:id="rId9"/>
    <p:sldId id="507" r:id="rId10"/>
    <p:sldId id="502" r:id="rId11"/>
    <p:sldId id="508" r:id="rId12"/>
    <p:sldId id="496" r:id="rId13"/>
    <p:sldId id="503" r:id="rId14"/>
    <p:sldId id="517" r:id="rId15"/>
  </p:sldIdLst>
  <p:sldSz cx="9144000" cy="6858000" type="screen4x3"/>
  <p:notesSz cx="6797675" cy="99282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63188"/>
    <a:srgbClr val="00297A"/>
    <a:srgbClr val="002164"/>
    <a:srgbClr val="CC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1838" autoAdjust="0"/>
    <p:restoredTop sz="75857" autoAdjust="0"/>
  </p:normalViewPr>
  <p:slideViewPr>
    <p:cSldViewPr>
      <p:cViewPr varScale="1">
        <p:scale>
          <a:sx n="74" d="100"/>
          <a:sy n="74" d="100"/>
        </p:scale>
        <p:origin x="141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A75CB25-57E6-4763-A120-3E73B0557123}" type="datetimeFigureOut">
              <a:rPr lang="en-US" smtClean="0"/>
              <a:pPr/>
              <a:t>19-Nov-22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907"/>
            <a:ext cx="5438140" cy="44677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653B057-978C-440E-AF72-4EC2DF354DF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40335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74638"/>
            <a:ext cx="8534400" cy="715962"/>
          </a:xfrm>
        </p:spPr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0" name="Date Placeholder 1"/>
          <p:cNvSpPr>
            <a:spLocks noGrp="1"/>
          </p:cNvSpPr>
          <p:nvPr>
            <p:ph type="dt" sz="half" idx="10"/>
          </p:nvPr>
        </p:nvSpPr>
        <p:spPr>
          <a:xfrm>
            <a:off x="304800" y="6578599"/>
            <a:ext cx="1676400" cy="228601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dirty="0" smtClean="0"/>
              <a:t>18 May 2015</a:t>
            </a:r>
            <a:endParaRPr lang="en-US" dirty="0"/>
          </a:p>
        </p:txBody>
      </p:sp>
      <p:sp>
        <p:nvSpPr>
          <p:cNvPr id="11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057400" y="6594475"/>
            <a:ext cx="5562600" cy="212724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DIFC - Dar Al Sharia Trainings</a:t>
            </a:r>
            <a:endParaRPr lang="en-US" dirty="0"/>
          </a:p>
        </p:txBody>
      </p:sp>
      <p:sp>
        <p:nvSpPr>
          <p:cNvPr id="12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696200" y="6578600"/>
            <a:ext cx="1143000" cy="228600"/>
          </a:xfrm>
          <a:prstGeom prst="rect">
            <a:avLst/>
          </a:prstGeom>
        </p:spPr>
        <p:txBody>
          <a:bodyPr/>
          <a:lstStyle/>
          <a:p>
            <a:fld id="{126ADCFE-4915-4466-9522-A563F2BED46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med">
    <p:dissolve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4406900"/>
            <a:ext cx="8531226" cy="1362075"/>
          </a:xfrm>
        </p:spPr>
        <p:txBody>
          <a:bodyPr anchor="t">
            <a:normAutofit/>
          </a:bodyPr>
          <a:lstStyle>
            <a:lvl1pPr algn="l">
              <a:defRPr sz="2800" b="1" cap="none" baseline="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4800" y="2906713"/>
            <a:ext cx="8531226" cy="1500187"/>
          </a:xfrm>
        </p:spPr>
        <p:txBody>
          <a:bodyPr anchor="b">
            <a:normAutofit/>
          </a:bodyPr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>
          <a:xfrm>
            <a:off x="304800" y="6578599"/>
            <a:ext cx="1676400" cy="228601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dirty="0" smtClean="0"/>
              <a:t>18 May 2015</a:t>
            </a:r>
            <a:endParaRPr lang="en-US" dirty="0"/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057400" y="6594475"/>
            <a:ext cx="5562600" cy="212724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DIFC - Dar Al Sharia Trainings</a:t>
            </a:r>
            <a:endParaRPr lang="en-US" dirty="0"/>
          </a:p>
        </p:txBody>
      </p:sp>
      <p:sp>
        <p:nvSpPr>
          <p:cNvPr id="9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696200" y="6578600"/>
            <a:ext cx="1143000" cy="228600"/>
          </a:xfrm>
          <a:prstGeom prst="rect">
            <a:avLst/>
          </a:prstGeom>
        </p:spPr>
        <p:txBody>
          <a:bodyPr/>
          <a:lstStyle/>
          <a:p>
            <a:fld id="{126ADCFE-4915-4466-9522-A563F2BED46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med">
    <p:dissolve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74638"/>
            <a:ext cx="8534400" cy="792162"/>
          </a:xfrm>
        </p:spPr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4800" y="1079500"/>
            <a:ext cx="4192588" cy="639762"/>
          </a:xfrm>
        </p:spPr>
        <p:txBody>
          <a:bodyPr anchor="b">
            <a:no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04800" y="1731962"/>
            <a:ext cx="4192588" cy="46180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079500"/>
            <a:ext cx="4194175" cy="639762"/>
          </a:xfrm>
        </p:spPr>
        <p:txBody>
          <a:bodyPr anchor="b">
            <a:no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731962"/>
            <a:ext cx="4194175" cy="46180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Date Placeholder 1"/>
          <p:cNvSpPr>
            <a:spLocks noGrp="1"/>
          </p:cNvSpPr>
          <p:nvPr>
            <p:ph type="dt" sz="half" idx="10"/>
          </p:nvPr>
        </p:nvSpPr>
        <p:spPr>
          <a:xfrm>
            <a:off x="304800" y="6578600"/>
            <a:ext cx="1676400" cy="228601"/>
          </a:xfrm>
          <a:prstGeom prst="rect">
            <a:avLst/>
          </a:prstGeom>
        </p:spPr>
        <p:txBody>
          <a:bodyPr/>
          <a:lstStyle>
            <a:lvl1pPr>
              <a:defRPr sz="1000"/>
            </a:lvl1pPr>
          </a:lstStyle>
          <a:p>
            <a:r>
              <a:rPr lang="en-US" dirty="0" smtClean="0"/>
              <a:t>18 May 2015</a:t>
            </a:r>
            <a:endParaRPr lang="en-US" dirty="0"/>
          </a:p>
        </p:txBody>
      </p:sp>
      <p:sp>
        <p:nvSpPr>
          <p:cNvPr id="12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057400" y="6594476"/>
            <a:ext cx="5562600" cy="212724"/>
          </a:xfrm>
          <a:prstGeom prst="rect">
            <a:avLst/>
          </a:prstGeom>
        </p:spPr>
        <p:txBody>
          <a:bodyPr/>
          <a:lstStyle>
            <a:lvl1pPr>
              <a:defRPr sz="1000"/>
            </a:lvl1pPr>
          </a:lstStyle>
          <a:p>
            <a:r>
              <a:rPr lang="en-US" dirty="0" smtClean="0"/>
              <a:t>DIFC - Dar Al Sharia Trainings</a:t>
            </a:r>
            <a:endParaRPr lang="en-US" dirty="0"/>
          </a:p>
        </p:txBody>
      </p:sp>
      <p:sp>
        <p:nvSpPr>
          <p:cNvPr id="13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696200" y="6578601"/>
            <a:ext cx="1143000" cy="228600"/>
          </a:xfrm>
          <a:prstGeom prst="rect">
            <a:avLst/>
          </a:prstGeom>
        </p:spPr>
        <p:txBody>
          <a:bodyPr/>
          <a:lstStyle>
            <a:lvl1pPr>
              <a:defRPr sz="1000"/>
            </a:lvl1pPr>
          </a:lstStyle>
          <a:p>
            <a:fld id="{126ADCFE-4915-4466-9522-A563F2BED46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 spd="med">
    <p:dissolve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-Up: 1 Top, 2 Bot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280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7" name="Rectangle 8"/>
          <p:cNvSpPr>
            <a:spLocks noGrp="1"/>
          </p:cNvSpPr>
          <p:nvPr>
            <p:ph type="body" sz="quarter" idx="16"/>
          </p:nvPr>
        </p:nvSpPr>
        <p:spPr>
          <a:xfrm>
            <a:off x="301752" y="3505200"/>
            <a:ext cx="4194048" cy="381000"/>
          </a:xfrm>
          <a:noFill/>
        </p:spPr>
        <p:txBody>
          <a:bodyPr>
            <a:noAutofit/>
          </a:bodyPr>
          <a:lstStyle>
            <a:lvl1pPr>
              <a:buNone/>
              <a:defRPr sz="1800" b="1">
                <a:solidFill>
                  <a:schemeClr val="tx1"/>
                </a:solidFill>
              </a:defRPr>
            </a:lvl1pPr>
            <a:extLst/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18" name="Rectangle 11"/>
          <p:cNvSpPr>
            <a:spLocks noGrp="1"/>
          </p:cNvSpPr>
          <p:nvPr>
            <p:ph sz="quarter" idx="17"/>
          </p:nvPr>
        </p:nvSpPr>
        <p:spPr>
          <a:xfrm>
            <a:off x="301752" y="3886200"/>
            <a:ext cx="4194048" cy="2520696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21" name="Rectangle 8"/>
          <p:cNvSpPr>
            <a:spLocks noGrp="1"/>
          </p:cNvSpPr>
          <p:nvPr>
            <p:ph type="body" sz="quarter" idx="20"/>
          </p:nvPr>
        </p:nvSpPr>
        <p:spPr>
          <a:xfrm>
            <a:off x="4645152" y="3505200"/>
            <a:ext cx="4194048" cy="381000"/>
          </a:xfrm>
          <a:noFill/>
        </p:spPr>
        <p:txBody>
          <a:bodyPr>
            <a:noAutofit/>
          </a:bodyPr>
          <a:lstStyle>
            <a:lvl1pPr>
              <a:buNone/>
              <a:defRPr sz="1800" b="1">
                <a:solidFill>
                  <a:schemeClr val="tx1"/>
                </a:solidFill>
              </a:defRPr>
            </a:lvl1pPr>
            <a:extLst/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23" name="Rectangle 11"/>
          <p:cNvSpPr>
            <a:spLocks noGrp="1"/>
          </p:cNvSpPr>
          <p:nvPr>
            <p:ph sz="quarter" idx="21"/>
          </p:nvPr>
        </p:nvSpPr>
        <p:spPr>
          <a:xfrm>
            <a:off x="4645152" y="3886200"/>
            <a:ext cx="4194048" cy="2520696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9" name="Rectangle 19"/>
          <p:cNvSpPr>
            <a:spLocks noGrp="1"/>
          </p:cNvSpPr>
          <p:nvPr>
            <p:ph type="dt" sz="half" idx="2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r>
              <a:rPr lang="en-US" dirty="0" smtClean="0"/>
              <a:t>18 May 2015</a:t>
            </a:r>
            <a:endParaRPr lang="en-US" dirty="0"/>
          </a:p>
        </p:txBody>
      </p:sp>
      <p:sp>
        <p:nvSpPr>
          <p:cNvPr id="10" name="Rectangle 20"/>
          <p:cNvSpPr>
            <a:spLocks noGrp="1"/>
          </p:cNvSpPr>
          <p:nvPr>
            <p:ph type="sldNum" sz="quarter" idx="23"/>
          </p:nvPr>
        </p:nvSpPr>
        <p:spPr/>
        <p:txBody>
          <a:bodyPr/>
          <a:lstStyle>
            <a:lvl1pPr algn="ctr">
              <a:defRPr>
                <a:latin typeface="+mn-lt"/>
              </a:defRPr>
            </a:lvl1pPr>
          </a:lstStyle>
          <a:p>
            <a:pPr>
              <a:defRPr/>
            </a:pPr>
            <a:fld id="{FE36F029-BCEE-467C-9A4A-DDF87EC98E9D}" type="slidenum">
              <a:rPr lang="ar-SA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1" name="Rectangle 22"/>
          <p:cNvSpPr>
            <a:spLocks noGrp="1"/>
          </p:cNvSpPr>
          <p:nvPr>
            <p:ph type="ftr" sz="quarter" idx="24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r>
              <a:rPr lang="en-US" dirty="0" smtClean="0"/>
              <a:t>DIFC - Dar Al Sharia Trainings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40935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 userDrawn="1"/>
        </p:nvSpPr>
        <p:spPr>
          <a:xfrm>
            <a:off x="0" y="6553200"/>
            <a:ext cx="9144000" cy="3048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00" dirty="0">
              <a:latin typeface="+mj-lt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04800" y="274638"/>
            <a:ext cx="8534400" cy="7159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4800" y="1003300"/>
            <a:ext cx="8534400" cy="5321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1"/>
          <p:cNvSpPr>
            <a:spLocks noGrp="1"/>
          </p:cNvSpPr>
          <p:nvPr>
            <p:ph type="dt" sz="half" idx="2"/>
          </p:nvPr>
        </p:nvSpPr>
        <p:spPr>
          <a:xfrm>
            <a:off x="304800" y="6578599"/>
            <a:ext cx="1676400" cy="228601"/>
          </a:xfrm>
          <a:prstGeom prst="rect">
            <a:avLst/>
          </a:prstGeom>
        </p:spPr>
        <p:txBody>
          <a:bodyPr/>
          <a:lstStyle>
            <a:lvl1pPr algn="ctr">
              <a:defRPr sz="1000" b="1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 smtClean="0"/>
              <a:t>18 May 2015</a:t>
            </a:r>
            <a:endParaRPr lang="en-US" dirty="0"/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057400" y="6594475"/>
            <a:ext cx="5562600" cy="212724"/>
          </a:xfrm>
          <a:prstGeom prst="rect">
            <a:avLst/>
          </a:prstGeom>
        </p:spPr>
        <p:txBody>
          <a:bodyPr/>
          <a:lstStyle>
            <a:lvl1pPr algn="ctr">
              <a:defRPr sz="1000" b="1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en-US" dirty="0" smtClean="0"/>
              <a:t>DIFC - Dar Al Sharia Trainings</a:t>
            </a:r>
            <a:endParaRPr lang="en-US" dirty="0"/>
          </a:p>
        </p:txBody>
      </p:sp>
      <p:sp>
        <p:nvSpPr>
          <p:cNvPr id="9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7696200" y="6578600"/>
            <a:ext cx="1143000" cy="228600"/>
          </a:xfrm>
          <a:prstGeom prst="rect">
            <a:avLst/>
          </a:prstGeom>
        </p:spPr>
        <p:txBody>
          <a:bodyPr/>
          <a:lstStyle>
            <a:lvl1pPr algn="ctr">
              <a:defRPr sz="1000" b="1">
                <a:solidFill>
                  <a:schemeClr val="bg1"/>
                </a:solidFill>
                <a:latin typeface="+mj-lt"/>
              </a:defRPr>
            </a:lvl1pPr>
          </a:lstStyle>
          <a:p>
            <a:fld id="{126ADCFE-4915-4466-9522-A563F2BED46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3" r:id="rId3"/>
    <p:sldLayoutId id="2147483654" r:id="rId4"/>
  </p:sldLayoutIdLst>
  <p:transition spd="med">
    <p:dissolve/>
  </p:transition>
  <p:timing>
    <p:tnLst>
      <p:par>
        <p:cTn id="1" dur="indefinite" restart="never" nodeType="tmRoot"/>
      </p:par>
    </p:tnLst>
  </p:timing>
  <p:hf hdr="0"/>
  <p:txStyles>
    <p:titleStyle>
      <a:lvl1pPr algn="l" defTabSz="914400" rtl="0" eaLnBrk="1" latinLnBrk="0" hangingPunct="1">
        <a:spcBef>
          <a:spcPct val="0"/>
        </a:spcBef>
        <a:buNone/>
        <a:defRPr sz="2400" b="1" kern="1200">
          <a:solidFill>
            <a:srgbClr val="063188"/>
          </a:solidFill>
          <a:latin typeface="+mj-lt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0" hangingPunct="1">
        <a:lnSpc>
          <a:spcPct val="100000"/>
        </a:lnSpc>
        <a:spcBef>
          <a:spcPts val="12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j-lt"/>
          <a:ea typeface="+mn-ea"/>
          <a:cs typeface="Arial" pitchFamily="34" charset="0"/>
        </a:defRPr>
      </a:lvl1pPr>
      <a:lvl2pPr marL="742950" indent="-285750" algn="l" defTabSz="914400" rtl="0" eaLnBrk="1" latinLnBrk="0" hangingPunct="1">
        <a:lnSpc>
          <a:spcPct val="100000"/>
        </a:lnSpc>
        <a:spcBef>
          <a:spcPts val="1200"/>
        </a:spcBef>
        <a:buFont typeface="Arial" pitchFamily="34" charset="0"/>
        <a:buChar char="–"/>
        <a:defRPr sz="1800" kern="1200">
          <a:solidFill>
            <a:schemeClr val="tx1"/>
          </a:solidFill>
          <a:latin typeface="+mj-lt"/>
          <a:ea typeface="+mn-ea"/>
          <a:cs typeface="Arial" pitchFamily="34" charset="0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12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j-lt"/>
          <a:ea typeface="+mn-ea"/>
          <a:cs typeface="Arial" pitchFamily="34" charset="0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1200"/>
        </a:spcBef>
        <a:buFont typeface="Arial" pitchFamily="34" charset="0"/>
        <a:buChar char="–"/>
        <a:defRPr sz="1800" kern="1200">
          <a:solidFill>
            <a:schemeClr val="tx1"/>
          </a:solidFill>
          <a:latin typeface="+mj-lt"/>
          <a:ea typeface="+mn-ea"/>
          <a:cs typeface="Arial" pitchFamily="34" charset="0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1200"/>
        </a:spcBef>
        <a:buFont typeface="Arial" pitchFamily="34" charset="0"/>
        <a:buChar char="»"/>
        <a:defRPr sz="1800" kern="1200">
          <a:solidFill>
            <a:schemeClr val="tx1"/>
          </a:solidFill>
          <a:latin typeface="+mj-lt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4038600"/>
            <a:ext cx="9144000" cy="2514600"/>
          </a:xfrm>
        </p:spPr>
        <p:txBody>
          <a:bodyPr>
            <a:noAutofit/>
          </a:bodyPr>
          <a:lstStyle/>
          <a:p>
            <a:pPr algn="ctr"/>
            <a:r>
              <a:rPr lang="en-US" sz="3200" u="sng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Knowledge sharing session </a:t>
            </a:r>
            <a:r>
              <a:rPr lang="en-US" sz="3200" u="sng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by</a:t>
            </a:r>
            <a:r>
              <a:rPr lang="en-US" altLang="en-US" sz="3200" dirty="0" smtClean="0">
                <a:solidFill>
                  <a:srgbClr val="00297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 </a:t>
            </a:r>
            <a:r>
              <a:rPr lang="en-US" altLang="en-US" sz="320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br>
              <a:rPr lang="en-US" altLang="en-US" sz="320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320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</a:t>
            </a:r>
            <a:br>
              <a:rPr lang="en-US" altLang="en-US" sz="320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Sadaqat Ullah Khan,  </a:t>
            </a:r>
            <a:r>
              <a:rPr lang="fr-FR" altLang="en-US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Senior </a:t>
            </a:r>
            <a:r>
              <a:rPr lang="fr-FR" altLang="en-US" dirty="0" err="1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Executive</a:t>
            </a:r>
            <a:r>
              <a:rPr lang="fr-FR" altLang="en-US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r-FR" altLang="en-US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VP &amp;</a:t>
            </a:r>
            <a:r>
              <a:rPr lang="fr-FR" altLang="en-US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/>
            </a:r>
            <a:br>
              <a:rPr lang="fr-FR" altLang="en-US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fr-FR" altLang="en-US" sz="24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Head of </a:t>
            </a:r>
            <a:r>
              <a:rPr lang="fr-FR" altLang="en-US" sz="2400" dirty="0" err="1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Shariah</a:t>
            </a:r>
            <a:r>
              <a:rPr lang="fr-FR" altLang="en-US" sz="24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r-FR" altLang="en-US" sz="2400" dirty="0" err="1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Advisory</a:t>
            </a:r>
            <a:r>
              <a:rPr lang="fr-FR" altLang="en-US" sz="24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Audit, Compliance &amp; Exécution </a:t>
            </a:r>
            <a:br>
              <a:rPr lang="fr-FR" altLang="en-US" sz="24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400" dirty="0" err="1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AlHuda</a:t>
            </a:r>
            <a:r>
              <a:rPr lang="en-US" altLang="en-US" sz="24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CIBE - </a:t>
            </a:r>
            <a:r>
              <a:rPr lang="en-US" altLang="en-US" sz="2400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UAE</a:t>
            </a:r>
            <a:r>
              <a:rPr lang="en-US" dirty="0">
                <a:solidFill>
                  <a:srgbClr val="00B05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/>
            </a:r>
            <a:br>
              <a:rPr lang="en-US" dirty="0">
                <a:solidFill>
                  <a:srgbClr val="00B05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dirty="0" smtClean="0">
                <a:latin typeface="Century Gothic" panose="020B0502020202020204" pitchFamily="34" charset="0"/>
                <a:cs typeface="Times New Roman" panose="02020603050405020304" pitchFamily="18" charset="0"/>
              </a:rPr>
              <a:t/>
            </a:r>
            <a:br>
              <a:rPr lang="en-US" altLang="en-US" dirty="0" smtClean="0">
                <a:latin typeface="Century Gothic" panose="020B0502020202020204" pitchFamily="34" charset="0"/>
                <a:cs typeface="Times New Roman" panose="02020603050405020304" pitchFamily="18" charset="0"/>
              </a:rPr>
            </a:br>
            <a:r>
              <a:rPr lang="en-US" altLang="en-US" dirty="0" smtClean="0">
                <a:latin typeface="Century Gothic" panose="020B0502020202020204" pitchFamily="34" charset="0"/>
                <a:cs typeface="Times New Roman" panose="02020603050405020304" pitchFamily="18" charset="0"/>
              </a:rPr>
              <a:t/>
            </a:r>
            <a:br>
              <a:rPr lang="en-US" altLang="en-US" dirty="0" smtClean="0">
                <a:latin typeface="Century Gothic" panose="020B0502020202020204" pitchFamily="34" charset="0"/>
                <a:cs typeface="Times New Roman" panose="02020603050405020304" pitchFamily="18" charset="0"/>
              </a:rPr>
            </a:br>
            <a:r>
              <a:rPr lang="en-US" altLang="en-US" sz="2800" dirty="0" smtClean="0">
                <a:latin typeface="Century Gothic" panose="020B0502020202020204" pitchFamily="34" charset="0"/>
                <a:cs typeface="Times New Roman" panose="02020603050405020304" pitchFamily="18" charset="0"/>
              </a:rPr>
              <a:t/>
            </a:r>
            <a:br>
              <a:rPr lang="en-US" altLang="en-US" sz="2800" dirty="0" smtClean="0">
                <a:latin typeface="Century Gothic" panose="020B0502020202020204" pitchFamily="34" charset="0"/>
                <a:cs typeface="Times New Roman" panose="02020603050405020304" pitchFamily="18" charset="0"/>
              </a:rPr>
            </a:br>
            <a:r>
              <a:rPr lang="en-US" altLang="en-US" b="1" dirty="0" smtClean="0">
                <a:solidFill>
                  <a:srgbClr val="FF0000"/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>       </a:t>
            </a:r>
            <a:r>
              <a:rPr lang="en-US" altLang="en-US" sz="2600" b="1" dirty="0" smtClean="0">
                <a:solidFill>
                  <a:srgbClr val="FF0000"/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/>
            </a:r>
            <a:br>
              <a:rPr lang="en-US" altLang="en-US" sz="2600" b="1" dirty="0" smtClean="0">
                <a:solidFill>
                  <a:srgbClr val="FF0000"/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</a:br>
            <a:r>
              <a:rPr lang="en-US" altLang="en-US" sz="3200" b="1" dirty="0" smtClean="0">
                <a:solidFill>
                  <a:srgbClr val="002164"/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  <a:t/>
            </a:r>
            <a:br>
              <a:rPr lang="en-US" altLang="en-US" sz="3200" b="1" dirty="0" smtClean="0">
                <a:solidFill>
                  <a:srgbClr val="002164"/>
                </a:solidFill>
                <a:latin typeface="Century Gothic" panose="020B0502020202020204" pitchFamily="34" charset="0"/>
                <a:cs typeface="Times New Roman" panose="02020603050405020304" pitchFamily="18" charset="0"/>
              </a:rPr>
            </a:br>
            <a:endParaRPr lang="en-US" altLang="en-US" sz="3200" dirty="0" smtClean="0">
              <a:solidFill>
                <a:srgbClr val="002164"/>
              </a:solidFill>
              <a:latin typeface="Century Gothic" panose="020B0502020202020204" pitchFamily="34" charset="0"/>
            </a:endParaRPr>
          </a:p>
        </p:txBody>
      </p:sp>
      <p:sp>
        <p:nvSpPr>
          <p:cNvPr id="7171" name="Subtitle 1"/>
          <p:cNvSpPr>
            <a:spLocks noGrp="1"/>
          </p:cNvSpPr>
          <p:nvPr>
            <p:ph type="body" idx="1"/>
          </p:nvPr>
        </p:nvSpPr>
        <p:spPr>
          <a:xfrm>
            <a:off x="0" y="1543052"/>
            <a:ext cx="9144000" cy="2190748"/>
          </a:xfrm>
        </p:spPr>
        <p:txBody>
          <a:bodyPr>
            <a:normAutofit fontScale="25000" lnSpcReduction="20000"/>
          </a:bodyPr>
          <a:lstStyle/>
          <a:p>
            <a:endParaRPr lang="en-US" altLang="en-US" sz="2400" b="1" dirty="0" smtClean="0"/>
          </a:p>
          <a:p>
            <a:pPr algn="ctr"/>
            <a:endParaRPr lang="en-US" altLang="en-US" sz="9600" b="1" dirty="0" smtClean="0">
              <a:solidFill>
                <a:schemeClr val="tx1"/>
              </a:solidFill>
            </a:endParaRPr>
          </a:p>
          <a:p>
            <a:pPr algn="ctr"/>
            <a:endParaRPr lang="en-US" altLang="en-US" sz="9600" b="1" dirty="0">
              <a:solidFill>
                <a:schemeClr val="tx1"/>
              </a:solidFill>
            </a:endParaRPr>
          </a:p>
          <a:p>
            <a:pPr algn="ctr"/>
            <a:endParaRPr lang="en-US" altLang="en-US" sz="9600" b="1" dirty="0" smtClean="0">
              <a:solidFill>
                <a:schemeClr val="tx1"/>
              </a:solidFill>
            </a:endParaRPr>
          </a:p>
          <a:p>
            <a:pPr algn="ctr"/>
            <a:endParaRPr lang="en-US" sz="14400" b="1" dirty="0" smtClean="0"/>
          </a:p>
          <a:p>
            <a:pPr algn="ctr"/>
            <a:endParaRPr lang="en-US" sz="14400" b="1" dirty="0"/>
          </a:p>
          <a:p>
            <a:pPr algn="ctr"/>
            <a:endParaRPr lang="en-US" sz="14400" b="1" dirty="0" smtClean="0"/>
          </a:p>
          <a:p>
            <a:pPr algn="ctr"/>
            <a:endParaRPr lang="en-US" sz="14400" b="1" dirty="0"/>
          </a:p>
          <a:p>
            <a:pPr algn="ctr"/>
            <a:endParaRPr lang="en-US" sz="14400" b="1" dirty="0" smtClean="0"/>
          </a:p>
          <a:p>
            <a:pPr algn="ctr"/>
            <a:r>
              <a:rPr lang="en-US" sz="14400" b="1" dirty="0" smtClean="0">
                <a:solidFill>
                  <a:srgbClr val="00297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ISLAMIC </a:t>
            </a:r>
            <a:r>
              <a:rPr lang="en-US" sz="14400" b="1" dirty="0">
                <a:solidFill>
                  <a:srgbClr val="00297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LEASE FINANCING – </a:t>
            </a:r>
            <a:r>
              <a:rPr lang="en-US" sz="14400" b="1" dirty="0" smtClean="0">
                <a:solidFill>
                  <a:srgbClr val="00297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IJARAH</a:t>
            </a:r>
            <a:r>
              <a:rPr lang="en-US" sz="14400" b="1" dirty="0">
                <a:solidFill>
                  <a:srgbClr val="00297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endParaRPr lang="en-US" sz="14400" b="1" dirty="0" smtClean="0">
              <a:solidFill>
                <a:srgbClr val="00297A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endParaRPr lang="en-US" sz="8000" b="1" dirty="0" smtClean="0">
              <a:solidFill>
                <a:srgbClr val="00297A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en-US" sz="12800" b="1" dirty="0" smtClean="0">
                <a:solidFill>
                  <a:srgbClr val="00297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Islamic </a:t>
            </a:r>
            <a:r>
              <a:rPr lang="en-US" sz="12800" b="1" dirty="0">
                <a:solidFill>
                  <a:srgbClr val="00297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Shariah Framework </a:t>
            </a:r>
            <a:r>
              <a:rPr lang="en-US" sz="12800" b="1" dirty="0" smtClean="0">
                <a:solidFill>
                  <a:srgbClr val="00297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of </a:t>
            </a:r>
            <a:r>
              <a:rPr lang="en-US" sz="12800" b="1" dirty="0" err="1" smtClean="0">
                <a:solidFill>
                  <a:srgbClr val="00297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Ijarah</a:t>
            </a:r>
            <a:endParaRPr lang="en-US" sz="12800" b="1" dirty="0" smtClean="0">
              <a:solidFill>
                <a:srgbClr val="00297A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en-US" sz="12800" b="1" dirty="0" smtClean="0">
                <a:solidFill>
                  <a:srgbClr val="00297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and </a:t>
            </a:r>
            <a:r>
              <a:rPr lang="en-US" sz="12800" b="1" dirty="0">
                <a:solidFill>
                  <a:srgbClr val="00297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its global </a:t>
            </a:r>
            <a:r>
              <a:rPr lang="en-US" sz="12800" b="1" dirty="0" smtClean="0">
                <a:solidFill>
                  <a:srgbClr val="00297A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application in IFIs</a:t>
            </a:r>
          </a:p>
        </p:txBody>
      </p:sp>
      <p:pic>
        <p:nvPicPr>
          <p:cNvPr id="7172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2800" y="82550"/>
            <a:ext cx="2133600" cy="374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3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0" y="441325"/>
            <a:ext cx="2743200" cy="5159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4" name="Pictur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0" y="992188"/>
            <a:ext cx="4648200" cy="515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85789791"/>
      </p:ext>
    </p:extLst>
  </p:cSld>
  <p:clrMapOvr>
    <a:masterClrMapping/>
  </p:clrMapOvr>
  <p:transition spd="med">
    <p:dissolv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0" y="457200"/>
            <a:ext cx="9144000" cy="762000"/>
          </a:xfrm>
        </p:spPr>
        <p:txBody>
          <a:bodyPr>
            <a:normAutofit fontScale="90000"/>
          </a:bodyPr>
          <a:lstStyle/>
          <a:p>
            <a:pPr algn="ctr"/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31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SHARIAH </a:t>
            </a:r>
            <a:r>
              <a:rPr lang="en-US" sz="3100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RESTRICTION </a:t>
            </a:r>
            <a:r>
              <a:rPr lang="en-US" sz="3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ON IJARAH FINANCING </a:t>
            </a:r>
            <a:r>
              <a:rPr lang="en-US" sz="3600" u="sng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/>
            </a:r>
            <a:br>
              <a:rPr lang="en-US" sz="3600" u="sng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endParaRPr lang="en-US" sz="3600" dirty="0">
              <a:solidFill>
                <a:srgbClr val="FF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3" name="Content Placeholder 12"/>
          <p:cNvSpPr>
            <a:spLocks noGrp="1"/>
          </p:cNvSpPr>
          <p:nvPr>
            <p:ph idx="1"/>
          </p:nvPr>
        </p:nvSpPr>
        <p:spPr>
          <a:xfrm>
            <a:off x="0" y="1003300"/>
            <a:ext cx="9144000" cy="5549900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endParaRPr lang="en-US" sz="8000" dirty="0" smtClean="0"/>
          </a:p>
          <a:p>
            <a:pPr marL="0" indent="0" algn="just">
              <a:buNone/>
            </a:pPr>
            <a:r>
              <a:rPr lang="en-US" sz="12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It </a:t>
            </a:r>
            <a:r>
              <a:rPr lang="en-US" sz="1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is </a:t>
            </a:r>
            <a:r>
              <a:rPr lang="en-US" sz="12800" b="1" u="sng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not permitted </a:t>
            </a:r>
            <a:r>
              <a:rPr lang="en-US" sz="1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to provide Ijarah financing to the following </a:t>
            </a:r>
            <a:r>
              <a:rPr lang="en-US" sz="12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Shariah</a:t>
            </a:r>
            <a:r>
              <a:rPr lang="en-US" sz="12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-repugnant </a:t>
            </a:r>
            <a:r>
              <a:rPr lang="en-US" sz="1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/ non-compliant business activities such </a:t>
            </a:r>
            <a:r>
              <a:rPr lang="en-US" sz="12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as: </a:t>
            </a:r>
          </a:p>
          <a:p>
            <a:pPr marL="0" indent="0" algn="just">
              <a:buNone/>
            </a:pPr>
            <a:endParaRPr lang="en-US" sz="128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lvl="0"/>
            <a:r>
              <a:rPr lang="en-US" sz="11200" b="1" dirty="0" smtClean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Financial </a:t>
            </a:r>
            <a:r>
              <a:rPr lang="en-US" sz="11200" b="1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Services dealing in interest</a:t>
            </a:r>
          </a:p>
          <a:p>
            <a:pPr lvl="0"/>
            <a:r>
              <a:rPr lang="en-US" sz="11200" b="1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Conventional Insurance </a:t>
            </a:r>
            <a:r>
              <a:rPr lang="en-US" sz="11200" b="1" dirty="0" smtClean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Services.</a:t>
            </a:r>
          </a:p>
          <a:p>
            <a:pPr marL="0" lvl="0" indent="0">
              <a:buNone/>
            </a:pPr>
            <a:endParaRPr lang="en-US" sz="11200" b="1" dirty="0" smtClean="0">
              <a:solidFill>
                <a:srgbClr val="FF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lvl="0"/>
            <a:r>
              <a:rPr lang="en-US" sz="11200" b="1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leasing a vehicle </a:t>
            </a:r>
            <a:r>
              <a:rPr lang="en-US" sz="11200" b="1" dirty="0" smtClean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for transporting the goods/merchandise prohibited </a:t>
            </a:r>
            <a:r>
              <a:rPr lang="en-US" sz="11200" b="1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 </a:t>
            </a:r>
            <a:r>
              <a:rPr lang="en-US" sz="11200" b="1" dirty="0" smtClean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Islam; </a:t>
            </a:r>
          </a:p>
          <a:p>
            <a:pPr marL="0" lvl="0" indent="0">
              <a:buNone/>
            </a:pPr>
            <a:r>
              <a:rPr lang="en-US" sz="11200" b="1" dirty="0" smtClean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as mentioned in the previous slide</a:t>
            </a:r>
            <a:endParaRPr lang="en-US" sz="11200" b="1" dirty="0">
              <a:solidFill>
                <a:srgbClr val="FF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lvl="0" indent="0">
              <a:buNone/>
            </a:pPr>
            <a:endParaRPr lang="en-US" sz="12800" dirty="0">
              <a:solidFill>
                <a:srgbClr val="FF0000"/>
              </a:solidFill>
            </a:endParaRPr>
          </a:p>
          <a:p>
            <a:pPr marL="0" indent="0" algn="ctr">
              <a:buNone/>
            </a:pPr>
            <a:endParaRPr lang="en-US" sz="12800" b="1" u="sng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1371600" lvl="2" indent="-571500">
              <a:buFont typeface="Wingdings" panose="05000000000000000000" pitchFamily="2" charset="2"/>
              <a:buChar char="Ø"/>
            </a:pPr>
            <a:endParaRPr lang="en-US" sz="12800" dirty="0" smtClean="0"/>
          </a:p>
          <a:p>
            <a:pPr marL="0" indent="0">
              <a:buNone/>
            </a:pPr>
            <a:endParaRPr lang="en-US" sz="3600" dirty="0"/>
          </a:p>
          <a:p>
            <a:pPr marL="0" indent="0">
              <a:buNone/>
            </a:pPr>
            <a:endParaRPr lang="en-US" sz="3400" b="1" dirty="0" smtClean="0"/>
          </a:p>
          <a:p>
            <a:pPr marL="0" indent="0">
              <a:buNone/>
            </a:pPr>
            <a:r>
              <a:rPr lang="en-US" sz="2800" b="1" dirty="0" smtClean="0"/>
              <a:t>    </a:t>
            </a:r>
            <a:endParaRPr lang="en-US" sz="2400" b="1" dirty="0" smtClean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810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b="1" dirty="0" smtClean="0"/>
          </a:p>
          <a:p>
            <a:pPr algn="ctr"/>
            <a:r>
              <a:rPr lang="en-US" sz="2800" b="1" dirty="0" smtClean="0"/>
              <a:t>Islamic </a:t>
            </a:r>
            <a:r>
              <a:rPr lang="en-US" sz="2800" b="1" dirty="0"/>
              <a:t>leasing – Ijarah Finance</a:t>
            </a:r>
          </a:p>
          <a:p>
            <a:pPr algn="ctr"/>
            <a:endParaRPr lang="en-US" sz="1400" b="1" dirty="0"/>
          </a:p>
        </p:txBody>
      </p:sp>
    </p:spTree>
    <p:extLst>
      <p:ext uri="{BB962C8B-B14F-4D97-AF65-F5344CB8AC3E}">
        <p14:creationId xmlns:p14="http://schemas.microsoft.com/office/powerpoint/2010/main" val="826135605"/>
      </p:ext>
    </p:extLst>
  </p:cSld>
  <p:clrMapOvr>
    <a:masterClrMapping/>
  </p:clrMapOvr>
  <p:transition spd="med">
    <p:dissolv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0" y="685799"/>
            <a:ext cx="9038879" cy="342901"/>
          </a:xfrm>
        </p:spPr>
        <p:txBody>
          <a:bodyPr>
            <a:noAutofit/>
          </a:bodyPr>
          <a:lstStyle/>
          <a:p>
            <a:pPr algn="ctr"/>
            <a:r>
              <a:rPr lang="en-US" sz="3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/>
            </a:r>
            <a:br>
              <a:rPr lang="en-US" sz="3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en-US" sz="3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/>
            </a:r>
            <a:br>
              <a:rPr lang="en-US" sz="3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en-US" sz="3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/>
            </a:r>
            <a:br>
              <a:rPr lang="en-US" sz="3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en-US" sz="3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Ijarah</a:t>
            </a:r>
            <a:r>
              <a:rPr lang="en-US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Muntahia</a:t>
            </a:r>
            <a:r>
              <a:rPr lang="en-US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Bittamleek</a:t>
            </a:r>
            <a:r>
              <a:rPr lang="en-US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/>
            </a:r>
            <a:br>
              <a:rPr lang="en-US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en-US" sz="32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/>
            </a:r>
            <a:br>
              <a:rPr lang="en-US" sz="32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en-US" dirty="0"/>
              <a:t> </a:t>
            </a:r>
            <a:br>
              <a:rPr lang="en-US" dirty="0"/>
            </a:b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3" name="Content Placeholder 12"/>
          <p:cNvSpPr>
            <a:spLocks noGrp="1"/>
          </p:cNvSpPr>
          <p:nvPr>
            <p:ph idx="1"/>
          </p:nvPr>
        </p:nvSpPr>
        <p:spPr>
          <a:xfrm>
            <a:off x="381000" y="2552700"/>
            <a:ext cx="8534400" cy="327660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sz="3600" b="1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indent="0">
              <a:buNone/>
            </a:pPr>
            <a:endParaRPr lang="en-US" sz="3600" dirty="0"/>
          </a:p>
          <a:p>
            <a:pPr marL="0" indent="0">
              <a:buNone/>
            </a:pPr>
            <a:endParaRPr lang="en-US" sz="3600" dirty="0"/>
          </a:p>
        </p:txBody>
      </p:sp>
      <p:sp>
        <p:nvSpPr>
          <p:cNvPr id="7" name="Rectangle 6"/>
          <p:cNvSpPr/>
          <p:nvPr/>
        </p:nvSpPr>
        <p:spPr>
          <a:xfrm>
            <a:off x="0" y="76199"/>
            <a:ext cx="9144000" cy="457201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/>
              <a:t>Islamic lease Financing – Ijarah</a:t>
            </a:r>
            <a:endParaRPr lang="en-US" sz="2400" b="1" dirty="0"/>
          </a:p>
        </p:txBody>
      </p:sp>
      <p:sp>
        <p:nvSpPr>
          <p:cNvPr id="3" name="Rectangle 2"/>
          <p:cNvSpPr/>
          <p:nvPr/>
        </p:nvSpPr>
        <p:spPr>
          <a:xfrm>
            <a:off x="0" y="1828800"/>
            <a:ext cx="9127958" cy="4343399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3200" b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" name="Bevel 1"/>
          <p:cNvSpPr/>
          <p:nvPr/>
        </p:nvSpPr>
        <p:spPr>
          <a:xfrm>
            <a:off x="0" y="1371600"/>
            <a:ext cx="9127958" cy="5181600"/>
          </a:xfrm>
          <a:prstGeom prst="bevel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8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 </a:t>
            </a:r>
            <a:endParaRPr lang="en-US" sz="3200" b="1" dirty="0" smtClean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en-US" sz="2800" b="1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en-US" sz="3600" b="1" dirty="0" smtClean="0"/>
          </a:p>
          <a:p>
            <a:endParaRPr lang="en-US" sz="3600" b="1" dirty="0" smtClean="0"/>
          </a:p>
          <a:p>
            <a:endParaRPr lang="en-US" sz="3600" b="1" dirty="0" smtClean="0"/>
          </a:p>
          <a:p>
            <a:r>
              <a:rPr lang="en-US" sz="3600" b="1" dirty="0"/>
              <a:t>	</a:t>
            </a:r>
            <a:r>
              <a:rPr lang="en-US" sz="3600" b="1" dirty="0" smtClean="0"/>
              <a:t>		</a:t>
            </a:r>
          </a:p>
          <a:p>
            <a:endParaRPr lang="en-US" sz="2800" b="1" dirty="0" smtClean="0"/>
          </a:p>
          <a:p>
            <a:pPr algn="just"/>
            <a:r>
              <a:rPr lang="en-US" sz="3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 </a:t>
            </a:r>
            <a:r>
              <a:rPr lang="en-US" sz="3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Islamic Leasing Framework </a:t>
            </a:r>
            <a:r>
              <a:rPr lang="en-US" sz="3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is </a:t>
            </a:r>
            <a:r>
              <a:rPr lang="en-US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 grand umbrella structure under which the varieties of leasing products are being offered by Islamic </a:t>
            </a:r>
            <a:r>
              <a:rPr lang="en-US" sz="3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bank</a:t>
            </a:r>
            <a:r>
              <a:rPr lang="en-US" sz="3200" dirty="0" smtClean="0"/>
              <a:t>s &amp; </a:t>
            </a:r>
            <a:r>
              <a:rPr lang="en-US" sz="3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other IFIs.</a:t>
            </a:r>
            <a:endParaRPr lang="en-US" sz="3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en-US" sz="3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/>
            <a:endParaRPr lang="en-US" sz="2800" b="1" dirty="0">
              <a:solidFill>
                <a:srgbClr val="FF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/>
            <a:endParaRPr lang="en-US" sz="2800" b="1" dirty="0" smtClean="0">
              <a:solidFill>
                <a:srgbClr val="FF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/>
            <a:endParaRPr lang="en-US" sz="2800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/>
            <a:endParaRPr lang="en-US" sz="2800" dirty="0" smtClean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81200" y="2057400"/>
            <a:ext cx="5334000" cy="1143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1776199"/>
      </p:ext>
    </p:extLst>
  </p:cSld>
  <p:clrMapOvr>
    <a:masterClrMapping/>
  </p:clrMapOvr>
  <p:transition spd="med">
    <p:dissolv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304800" y="533400"/>
            <a:ext cx="8534400" cy="762000"/>
          </a:xfrm>
        </p:spPr>
        <p:txBody>
          <a:bodyPr>
            <a:normAutofit/>
          </a:bodyPr>
          <a:lstStyle/>
          <a:p>
            <a:pPr algn="ctr"/>
            <a:r>
              <a:rPr lang="en-US" sz="3600" dirty="0" smtClean="0">
                <a:solidFill>
                  <a:srgbClr val="0070C0"/>
                </a:solidFill>
              </a:rPr>
              <a:t>Applications of Ijarah</a:t>
            </a:r>
            <a:r>
              <a:rPr lang="en-US" sz="3600" dirty="0">
                <a:solidFill>
                  <a:srgbClr val="0070C0"/>
                </a:solidFill>
              </a:rPr>
              <a:t> Process</a:t>
            </a:r>
          </a:p>
        </p:txBody>
      </p:sp>
      <p:sp>
        <p:nvSpPr>
          <p:cNvPr id="13" name="Content Placeholder 12"/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49530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b="1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Ijarah</a:t>
            </a:r>
            <a:r>
              <a:rPr lang="en-US" sz="32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financing products </a:t>
            </a:r>
            <a:r>
              <a:rPr lang="en-US" sz="3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may covers the </a:t>
            </a:r>
            <a:r>
              <a:rPr lang="en-US" sz="32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followings</a:t>
            </a:r>
            <a:r>
              <a:rPr lang="en-US" sz="3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</a:t>
            </a:r>
            <a:endParaRPr lang="en-US" sz="3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	</a:t>
            </a:r>
            <a:r>
              <a:rPr lang="en-US" sz="30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Real </a:t>
            </a:r>
            <a:r>
              <a:rPr lang="en-US" sz="3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Estate / </a:t>
            </a:r>
            <a:r>
              <a:rPr lang="en-US" sz="30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Properties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3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	</a:t>
            </a:r>
            <a:r>
              <a:rPr lang="en-US" sz="30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Industrial Machinery &amp; </a:t>
            </a:r>
            <a:r>
              <a:rPr lang="en-US" sz="2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Equipment</a:t>
            </a:r>
            <a:endParaRPr lang="en-US" sz="3000" b="1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sz="30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  </a:t>
            </a:r>
            <a:r>
              <a:rPr lang="en-US" sz="32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Agricultural Machinery &amp; </a:t>
            </a:r>
            <a:r>
              <a:rPr lang="en-US" sz="2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Equipment</a:t>
            </a:r>
            <a:endParaRPr lang="en-US" sz="30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sz="30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  Transportation </a:t>
            </a:r>
            <a:endParaRPr lang="en-US" sz="30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sz="30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	Healthcare </a:t>
            </a:r>
            <a:r>
              <a:rPr lang="en-US" sz="3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/ Medical Equipment </a:t>
            </a:r>
            <a:endParaRPr lang="en-US" sz="3000" b="1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sz="30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	</a:t>
            </a:r>
            <a:r>
              <a:rPr lang="en-US" sz="24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6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IT </a:t>
            </a:r>
            <a:r>
              <a:rPr lang="en-US" sz="26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/ </a:t>
            </a:r>
            <a:r>
              <a:rPr lang="en-US" sz="2600" b="1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FinTech</a:t>
            </a:r>
            <a:r>
              <a:rPr lang="en-US" sz="26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- Computer system infrastructure</a:t>
            </a:r>
            <a:endParaRPr lang="en-US" sz="2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en-US" sz="2400" b="1" dirty="0">
              <a:solidFill>
                <a:srgbClr val="FF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5334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b="1" dirty="0" smtClean="0"/>
          </a:p>
          <a:p>
            <a:pPr algn="ctr"/>
            <a:r>
              <a:rPr lang="en-US" sz="2400" b="1" dirty="0" smtClean="0"/>
              <a:t>Islamic </a:t>
            </a:r>
            <a:r>
              <a:rPr lang="en-US" sz="2400" b="1" dirty="0"/>
              <a:t>leasing – Ijarah Finance</a:t>
            </a:r>
          </a:p>
          <a:p>
            <a:pPr algn="ctr"/>
            <a:endParaRPr lang="en-US" sz="1400" b="1" dirty="0"/>
          </a:p>
        </p:txBody>
      </p:sp>
    </p:spTree>
    <p:extLst>
      <p:ext uri="{BB962C8B-B14F-4D97-AF65-F5344CB8AC3E}">
        <p14:creationId xmlns:p14="http://schemas.microsoft.com/office/powerpoint/2010/main" val="2040559144"/>
      </p:ext>
    </p:extLst>
  </p:cSld>
  <p:clrMapOvr>
    <a:masterClrMapping/>
  </p:clrMapOvr>
  <p:transition spd="med">
    <p:dissolv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Content Placeholder 12"/>
          <p:cNvSpPr>
            <a:spLocks noGrp="1"/>
          </p:cNvSpPr>
          <p:nvPr>
            <p:ph idx="1"/>
          </p:nvPr>
        </p:nvSpPr>
        <p:spPr>
          <a:xfrm>
            <a:off x="-25759" y="685800"/>
            <a:ext cx="9169759" cy="57150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800" b="1" dirty="0" smtClean="0">
                <a:solidFill>
                  <a:srgbClr val="002164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 following documents, duly approved by Shariah Supervisory Board, are required to be executed between the Lessor &amp; Lessee:</a:t>
            </a:r>
            <a:r>
              <a:rPr lang="en-US" sz="2800" b="1" dirty="0" smtClean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endParaRPr lang="en-US" sz="2800" b="1" dirty="0"/>
          </a:p>
          <a:p>
            <a:pPr marL="514350" indent="-514350">
              <a:buFont typeface="+mj-lt"/>
              <a:buAutoNum type="arabicPeriod"/>
            </a:pPr>
            <a:r>
              <a:rPr lang="en-CA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Promise to </a:t>
            </a:r>
            <a:r>
              <a:rPr lang="en-CA" sz="2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Lease: (from Customer)</a:t>
            </a:r>
            <a:endParaRPr lang="en-US" sz="28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en-CA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Assets Purchase </a:t>
            </a:r>
            <a:r>
              <a:rPr lang="en-CA" sz="2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Agreement: (Bank &amp; Seller/Client) </a:t>
            </a:r>
            <a:endParaRPr lang="en-US" sz="28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en-CA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Ijarah Lease </a:t>
            </a:r>
            <a:r>
              <a:rPr lang="en-CA" sz="2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Agreement: </a:t>
            </a:r>
            <a:r>
              <a:rPr lang="en-CA" sz="2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(Between Bank </a:t>
            </a:r>
            <a:r>
              <a:rPr lang="en-CA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&amp; </a:t>
            </a:r>
            <a:r>
              <a:rPr lang="en-CA" sz="2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Customer</a:t>
            </a:r>
            <a:r>
              <a:rPr lang="en-US" sz="2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)</a:t>
            </a:r>
            <a:endParaRPr lang="en-US" sz="2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en-CA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Sale </a:t>
            </a:r>
            <a:r>
              <a:rPr lang="en-CA" sz="2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Undertaking</a:t>
            </a:r>
            <a:r>
              <a:rPr lang="en-CA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 </a:t>
            </a:r>
            <a:r>
              <a:rPr lang="en-CA" sz="2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	     (</a:t>
            </a:r>
            <a:r>
              <a:rPr lang="en-CA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from Bank to </a:t>
            </a:r>
            <a:r>
              <a:rPr lang="en-CA" sz="2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Customer)</a:t>
            </a:r>
            <a:endParaRPr lang="en-US" sz="28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en-CA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Purchase </a:t>
            </a:r>
            <a:r>
              <a:rPr lang="en-CA" sz="2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Undertaking:  (</a:t>
            </a:r>
            <a:r>
              <a:rPr lang="en-CA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from Customer </a:t>
            </a:r>
            <a:r>
              <a:rPr lang="en-CA" sz="2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to Bank)</a:t>
            </a:r>
            <a:endParaRPr lang="en-US" sz="28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en-CA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Services Agency </a:t>
            </a:r>
            <a:r>
              <a:rPr lang="en-CA" sz="2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Agreement: </a:t>
            </a:r>
            <a:r>
              <a:rPr lang="en-CA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</a:t>
            </a:r>
            <a:r>
              <a:rPr lang="en-CA" sz="24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Bank &amp; service provider)</a:t>
            </a:r>
            <a:endParaRPr lang="en-US" sz="24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en-CA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Sale agreement at the end of lease </a:t>
            </a:r>
            <a:r>
              <a:rPr lang="en-CA" sz="2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period </a:t>
            </a:r>
            <a:r>
              <a:rPr lang="en-CA" sz="2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(Bank to Cust.)</a:t>
            </a:r>
            <a:endParaRPr lang="en-US" sz="2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6096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u="sng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Ijarah</a:t>
            </a:r>
            <a:r>
              <a:rPr lang="en-US" sz="3600" u="sng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transaction </a:t>
            </a:r>
            <a:r>
              <a:rPr lang="en-US" sz="3600" u="sng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Documentation</a:t>
            </a:r>
            <a:endParaRPr lang="en-US" sz="3600" dirty="0">
              <a:solidFill>
                <a:schemeClr val="bg1"/>
              </a:solidFill>
            </a:endParaRPr>
          </a:p>
          <a:p>
            <a:pPr algn="ctr"/>
            <a:endParaRPr lang="en-US" sz="1400" b="1" dirty="0"/>
          </a:p>
        </p:txBody>
      </p:sp>
    </p:spTree>
    <p:extLst>
      <p:ext uri="{BB962C8B-B14F-4D97-AF65-F5344CB8AC3E}">
        <p14:creationId xmlns:p14="http://schemas.microsoft.com/office/powerpoint/2010/main" val="4257976409"/>
      </p:ext>
    </p:extLst>
  </p:cSld>
  <p:clrMapOvr>
    <a:masterClrMapping/>
  </p:clrMapOvr>
  <p:transition spd="med">
    <p:dissolv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Content Placeholder 12"/>
          <p:cNvSpPr>
            <a:spLocks noGrp="1"/>
          </p:cNvSpPr>
          <p:nvPr>
            <p:ph idx="1"/>
          </p:nvPr>
        </p:nvSpPr>
        <p:spPr>
          <a:xfrm>
            <a:off x="-25757" y="990600"/>
            <a:ext cx="9169757" cy="5486400"/>
          </a:xfrm>
        </p:spPr>
        <p:txBody>
          <a:bodyPr>
            <a:noAutofit/>
          </a:bodyPr>
          <a:lstStyle/>
          <a:p>
            <a:pPr algn="ctr"/>
            <a:endParaRPr lang="en-US" sz="3600" b="1" dirty="0" smtClean="0"/>
          </a:p>
          <a:p>
            <a:pPr marL="0" indent="0" algn="ctr">
              <a:buNone/>
            </a:pPr>
            <a:r>
              <a:rPr lang="en-US" altLang="en-US" sz="3600" b="1" dirty="0" smtClean="0">
                <a:solidFill>
                  <a:srgbClr val="00297A"/>
                </a:solidFill>
              </a:rPr>
              <a:t>QUESTION </a:t>
            </a:r>
            <a:r>
              <a:rPr lang="en-US" altLang="en-US" sz="3600" b="1" dirty="0">
                <a:solidFill>
                  <a:srgbClr val="00297A"/>
                </a:solidFill>
              </a:rPr>
              <a:t>AND ANSWERS SESSION</a:t>
            </a:r>
          </a:p>
          <a:p>
            <a:pPr algn="ctr"/>
            <a:endParaRPr lang="en-US" altLang="en-US" sz="3200" b="1" dirty="0"/>
          </a:p>
          <a:p>
            <a:pPr marL="0" indent="0" algn="ctr">
              <a:buNone/>
            </a:pPr>
            <a:r>
              <a:rPr lang="en-US" altLang="en-US" sz="3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Sadaqat </a:t>
            </a:r>
            <a:r>
              <a:rPr lang="en-US" altLang="en-US" sz="32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Khan, </a:t>
            </a:r>
          </a:p>
          <a:p>
            <a:pPr marL="0" indent="0" algn="ctr">
              <a:buNone/>
            </a:pPr>
            <a:r>
              <a:rPr lang="fr-FR" altLang="en-US" sz="3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Senior </a:t>
            </a:r>
            <a:r>
              <a:rPr lang="fr-FR" altLang="en-US" sz="3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Executive</a:t>
            </a:r>
            <a:r>
              <a:rPr lang="fr-FR" altLang="en-US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r-FR" altLang="en-US" sz="3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Vice </a:t>
            </a:r>
            <a:r>
              <a:rPr lang="fr-FR" altLang="en-US" sz="32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President</a:t>
            </a:r>
            <a:r>
              <a:rPr lang="fr-FR" altLang="en-US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/>
            </a:r>
            <a:br>
              <a:rPr lang="fr-FR" altLang="en-US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fr-FR" alt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Head of </a:t>
            </a:r>
            <a:r>
              <a:rPr lang="fr-FR" altLang="en-US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Shariah</a:t>
            </a:r>
            <a:r>
              <a:rPr lang="fr-FR" alt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r-FR" altLang="en-US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Advisory</a:t>
            </a:r>
            <a:r>
              <a:rPr lang="fr-FR" alt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Audit, Compliance &amp; Exécution </a:t>
            </a:r>
            <a:br>
              <a:rPr lang="fr-FR" alt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AlHuda</a:t>
            </a:r>
            <a:r>
              <a:rPr lang="en-US" alt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CIBE - </a:t>
            </a:r>
            <a:r>
              <a:rPr lang="en-US" altLang="en-US" sz="2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UAE</a:t>
            </a:r>
            <a:endParaRPr lang="en-US" altLang="en-US" sz="2800" b="1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indent="0" algn="ctr">
              <a:buNone/>
            </a:pPr>
            <a:r>
              <a:rPr lang="en-US" sz="32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CELL </a:t>
            </a:r>
            <a:r>
              <a:rPr lang="en-US" sz="3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No. +</a:t>
            </a:r>
            <a:r>
              <a:rPr lang="en-US" sz="32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971-507758329</a:t>
            </a:r>
            <a:endParaRPr lang="en-US" sz="32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indent="0" algn="ctr">
              <a:buNone/>
            </a:pPr>
            <a:r>
              <a:rPr lang="en-US" altLang="en-US" sz="24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Email:  </a:t>
            </a:r>
            <a:r>
              <a:rPr lang="en-US" altLang="en-US" sz="24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sadaqatg@hotmail.com</a:t>
            </a:r>
            <a:endParaRPr lang="en-US" altLang="en-US" sz="24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9906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/>
              <a:t>Thank you </a:t>
            </a:r>
            <a:r>
              <a:rPr lang="fr-FR" sz="40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Bell MT" pitchFamily="18" charset="0"/>
                <a:cs typeface="Times New Roman" pitchFamily="18" charset="0"/>
              </a:rPr>
              <a:t>for </a:t>
            </a:r>
            <a:r>
              <a:rPr lang="fr-FR" sz="4000" b="1" dirty="0" err="1" smtClean="0">
                <a:effectLst>
                  <a:outerShdw blurRad="38100" dist="38100" dir="2700000" algn="tl">
                    <a:srgbClr val="C0C0C0"/>
                  </a:outerShdw>
                </a:effectLst>
                <a:latin typeface="Bell MT" pitchFamily="18" charset="0"/>
                <a:cs typeface="Times New Roman" pitchFamily="18" charset="0"/>
              </a:rPr>
              <a:t>your</a:t>
            </a:r>
            <a:r>
              <a:rPr lang="fr-FR" sz="40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Bell MT" pitchFamily="18" charset="0"/>
                <a:cs typeface="Times New Roman" pitchFamily="18" charset="0"/>
              </a:rPr>
              <a:t> Attention </a:t>
            </a:r>
            <a:endParaRPr lang="en-US" alt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1690213708"/>
      </p:ext>
    </p:extLst>
  </p:cSld>
  <p:clrMapOvr>
    <a:masterClrMapping/>
  </p:clrMapOvr>
  <p:transition spd="med">
    <p:dissolv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48126" y="685799"/>
            <a:ext cx="8943474" cy="838201"/>
          </a:xfrm>
        </p:spPr>
        <p:txBody>
          <a:bodyPr>
            <a:noAutofit/>
          </a:bodyPr>
          <a:lstStyle/>
          <a:p>
            <a:pPr algn="ctr"/>
            <a:r>
              <a:rPr lang="en-US" sz="3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/>
            </a:r>
            <a:br>
              <a:rPr lang="en-US" sz="3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en-US" sz="3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/>
            </a:r>
            <a:br>
              <a:rPr lang="en-US" sz="3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en-US" sz="32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Ijarah</a:t>
            </a:r>
            <a:r>
              <a:rPr lang="en-US" sz="3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Muntahia Bittamleek</a:t>
            </a:r>
            <a:br>
              <a:rPr lang="en-US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en-US" sz="32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/>
            </a:r>
            <a:br>
              <a:rPr lang="en-US" sz="32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en-US" dirty="0"/>
              <a:t> </a:t>
            </a:r>
            <a:br>
              <a:rPr lang="en-US" dirty="0"/>
            </a:b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3" name="Content Placeholder 12"/>
          <p:cNvSpPr>
            <a:spLocks noGrp="1"/>
          </p:cNvSpPr>
          <p:nvPr>
            <p:ph idx="1"/>
          </p:nvPr>
        </p:nvSpPr>
        <p:spPr>
          <a:xfrm>
            <a:off x="381000" y="2552700"/>
            <a:ext cx="8534400" cy="327660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sz="3600" b="1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indent="0">
              <a:buNone/>
            </a:pPr>
            <a:endParaRPr lang="en-US" sz="3600" dirty="0"/>
          </a:p>
          <a:p>
            <a:pPr marL="0" indent="0">
              <a:buNone/>
            </a:pPr>
            <a:endParaRPr lang="en-US" sz="3600" dirty="0"/>
          </a:p>
        </p:txBody>
      </p:sp>
      <p:sp>
        <p:nvSpPr>
          <p:cNvPr id="7" name="Rectangle 6"/>
          <p:cNvSpPr/>
          <p:nvPr/>
        </p:nvSpPr>
        <p:spPr>
          <a:xfrm>
            <a:off x="0" y="76199"/>
            <a:ext cx="9144000" cy="457201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/>
              <a:t>Islamic lease Financing – Ijarah</a:t>
            </a:r>
            <a:endParaRPr lang="en-US" sz="2400" b="1" dirty="0"/>
          </a:p>
        </p:txBody>
      </p:sp>
      <p:sp>
        <p:nvSpPr>
          <p:cNvPr id="3" name="Rectangle 2"/>
          <p:cNvSpPr/>
          <p:nvPr/>
        </p:nvSpPr>
        <p:spPr>
          <a:xfrm>
            <a:off x="0" y="1828800"/>
            <a:ext cx="9127958" cy="4343399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3200" b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" name="Bevel 1"/>
          <p:cNvSpPr/>
          <p:nvPr/>
        </p:nvSpPr>
        <p:spPr>
          <a:xfrm>
            <a:off x="0" y="1600199"/>
            <a:ext cx="9127958" cy="4953001"/>
          </a:xfrm>
          <a:prstGeom prst="bevel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8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</a:t>
            </a:r>
            <a:endParaRPr lang="en-US" sz="3200" b="1" dirty="0" smtClean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en-US" sz="2800" b="1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en-US" sz="32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/>
            <a:r>
              <a:rPr lang="en-US" sz="3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 </a:t>
            </a:r>
            <a:r>
              <a:rPr lang="en-US" sz="3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Ijarah Muntahia Bittamleek</a:t>
            </a:r>
            <a:r>
              <a:rPr lang="en-US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is a mode of Islamic lease financing, </a:t>
            </a:r>
            <a:r>
              <a:rPr lang="en-US" sz="3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ending-up </a:t>
            </a:r>
            <a:r>
              <a:rPr lang="en-US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with </a:t>
            </a:r>
            <a:r>
              <a:rPr lang="en-US" sz="3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 transfer </a:t>
            </a:r>
            <a:r>
              <a:rPr lang="en-US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of ownership of the leased asset </a:t>
            </a:r>
            <a:r>
              <a:rPr lang="en-US" sz="3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from </a:t>
            </a:r>
            <a:r>
              <a:rPr lang="en-US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 lessor (bank) to the lessee (customer) at the end of the </a:t>
            </a:r>
            <a:r>
              <a:rPr lang="en-US" sz="3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Ijarah</a:t>
            </a:r>
            <a:r>
              <a:rPr lang="en-US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lease term</a:t>
            </a:r>
            <a:r>
              <a:rPr lang="en-US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</a:p>
          <a:p>
            <a:pPr algn="just"/>
            <a:endParaRPr lang="en-US" sz="2800" b="1" dirty="0">
              <a:solidFill>
                <a:srgbClr val="FF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/>
            <a:endParaRPr lang="en-US" sz="2800" b="1" dirty="0" smtClean="0">
              <a:solidFill>
                <a:srgbClr val="FF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/>
            <a:endParaRPr lang="en-US" sz="2800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/>
            <a:endParaRPr lang="en-US" sz="2800" dirty="0" smtClean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84351273"/>
      </p:ext>
    </p:extLst>
  </p:cSld>
  <p:clrMapOvr>
    <a:masterClrMapping/>
  </p:clrMapOvr>
  <p:transition spd="med">
    <p:dissolv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04800" y="274638"/>
            <a:ext cx="8534400" cy="3476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23"/>
          </p:nvPr>
        </p:nvSpPr>
        <p:spPr/>
        <p:txBody>
          <a:bodyPr/>
          <a:lstStyle/>
          <a:p>
            <a:pPr algn="ctr">
              <a:defRPr/>
            </a:pPr>
            <a:fld id="{FE36F029-BCEE-467C-9A4A-DDF87EC98E9D}" type="slidenum">
              <a:rPr lang="ar-SA" smtClean="0"/>
              <a:pPr algn="ctr">
                <a:defRPr/>
              </a:pPr>
              <a:t>3</a:t>
            </a:fld>
            <a:endParaRPr lang="en-US" dirty="0"/>
          </a:p>
        </p:txBody>
      </p:sp>
      <p:sp>
        <p:nvSpPr>
          <p:cNvPr id="31" name="Left Arrow 30"/>
          <p:cNvSpPr/>
          <p:nvPr/>
        </p:nvSpPr>
        <p:spPr>
          <a:xfrm>
            <a:off x="4562841" y="1227075"/>
            <a:ext cx="4572001" cy="759975"/>
          </a:xfrm>
          <a:prstGeom prst="leftArrow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r">
              <a:defRPr/>
            </a:pPr>
            <a:r>
              <a:rPr lang="en-US" sz="2400" b="1" dirty="0" smtClean="0">
                <a:solidFill>
                  <a:schemeClr val="tx1"/>
                </a:solidFill>
              </a:rPr>
              <a:t>Promise </a:t>
            </a:r>
            <a:r>
              <a:rPr lang="en-US" sz="2400" b="1" dirty="0">
                <a:solidFill>
                  <a:schemeClr val="tx1"/>
                </a:solidFill>
              </a:rPr>
              <a:t>to </a:t>
            </a:r>
            <a:r>
              <a:rPr lang="en-US" sz="2400" b="1" dirty="0" smtClean="0">
                <a:solidFill>
                  <a:schemeClr val="tx1"/>
                </a:solidFill>
              </a:rPr>
              <a:t>Lease by Customer</a:t>
            </a:r>
            <a:endParaRPr lang="en-US" sz="2400" b="1" dirty="0">
              <a:solidFill>
                <a:schemeClr val="tx1"/>
              </a:solidFill>
            </a:endParaRPr>
          </a:p>
        </p:txBody>
      </p:sp>
      <p:sp>
        <p:nvSpPr>
          <p:cNvPr id="12" name="Rectangle 11"/>
          <p:cNvSpPr/>
          <p:nvPr/>
        </p:nvSpPr>
        <p:spPr bwMode="auto">
          <a:xfrm>
            <a:off x="453490" y="2055035"/>
            <a:ext cx="2217737" cy="1334109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3200" b="1" dirty="0" smtClean="0"/>
              <a:t>Bank  </a:t>
            </a:r>
            <a:endParaRPr lang="en-US" sz="3200" b="1" dirty="0"/>
          </a:p>
          <a:p>
            <a:pPr algn="ctr">
              <a:defRPr/>
            </a:pPr>
            <a:r>
              <a:rPr lang="en-US" sz="3200" b="1" dirty="0"/>
              <a:t>(Lessor)</a:t>
            </a:r>
          </a:p>
        </p:txBody>
      </p:sp>
      <p:sp>
        <p:nvSpPr>
          <p:cNvPr id="13" name="Rectangle 12"/>
          <p:cNvSpPr/>
          <p:nvPr/>
        </p:nvSpPr>
        <p:spPr bwMode="auto">
          <a:xfrm>
            <a:off x="6566099" y="2099762"/>
            <a:ext cx="2133600" cy="1289383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3200" b="1" dirty="0" smtClean="0"/>
              <a:t>Customer</a:t>
            </a:r>
            <a:endParaRPr lang="en-US" sz="3200" b="1" dirty="0"/>
          </a:p>
          <a:p>
            <a:pPr algn="ctr">
              <a:defRPr/>
            </a:pPr>
            <a:r>
              <a:rPr lang="en-US" sz="3200" b="1" dirty="0"/>
              <a:t>(Lessee</a:t>
            </a:r>
            <a:r>
              <a:rPr lang="en-US" sz="2800" b="1" dirty="0"/>
              <a:t>)</a:t>
            </a:r>
          </a:p>
        </p:txBody>
      </p:sp>
      <p:sp>
        <p:nvSpPr>
          <p:cNvPr id="14" name="Rectangle 13"/>
          <p:cNvSpPr/>
          <p:nvPr/>
        </p:nvSpPr>
        <p:spPr bwMode="auto">
          <a:xfrm>
            <a:off x="3763589" y="4842115"/>
            <a:ext cx="2693399" cy="133008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3200" b="1" dirty="0" smtClean="0"/>
              <a:t>Seller of Asset</a:t>
            </a:r>
            <a:endParaRPr lang="en-US" sz="3200" b="1" dirty="0"/>
          </a:p>
        </p:txBody>
      </p:sp>
      <p:cxnSp>
        <p:nvCxnSpPr>
          <p:cNvPr id="19" name="Elbow Connector 18"/>
          <p:cNvCxnSpPr/>
          <p:nvPr/>
        </p:nvCxnSpPr>
        <p:spPr bwMode="auto">
          <a:xfrm rot="10800000">
            <a:off x="1733990" y="3614035"/>
            <a:ext cx="1973263" cy="1943100"/>
          </a:xfrm>
          <a:prstGeom prst="bentConnector2">
            <a:avLst/>
          </a:prstGeom>
          <a:ln w="12700">
            <a:solidFill>
              <a:schemeClr val="tx1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 bwMode="auto">
          <a:xfrm>
            <a:off x="2774308" y="2317715"/>
            <a:ext cx="3733800" cy="1588"/>
          </a:xfrm>
          <a:prstGeom prst="straightConnector1">
            <a:avLst/>
          </a:prstGeom>
          <a:ln w="12700">
            <a:solidFill>
              <a:schemeClr val="tx1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Rectangle 23"/>
          <p:cNvSpPr/>
          <p:nvPr/>
        </p:nvSpPr>
        <p:spPr bwMode="auto">
          <a:xfrm>
            <a:off x="1990684" y="4036009"/>
            <a:ext cx="4943516" cy="58121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b="1" dirty="0" smtClean="0">
              <a:solidFill>
                <a:schemeClr val="tx1"/>
              </a:solidFill>
            </a:endParaRPr>
          </a:p>
          <a:p>
            <a:pPr algn="ctr">
              <a:defRPr/>
            </a:pPr>
            <a:r>
              <a:rPr lang="en-US" sz="2400" b="1" dirty="0" smtClean="0">
                <a:solidFill>
                  <a:schemeClr val="tx1"/>
                </a:solidFill>
              </a:rPr>
              <a:t>Purchase of </a:t>
            </a:r>
            <a:r>
              <a:rPr lang="en-US" sz="2400" b="1" dirty="0">
                <a:solidFill>
                  <a:schemeClr val="tx1"/>
                </a:solidFill>
              </a:rPr>
              <a:t>Asset &amp; Payment of Price</a:t>
            </a:r>
          </a:p>
          <a:p>
            <a:pPr algn="ctr">
              <a:defRPr/>
            </a:pPr>
            <a:endParaRPr lang="en-US" sz="2000" b="1" dirty="0">
              <a:solidFill>
                <a:schemeClr val="tx1"/>
              </a:solidFill>
            </a:endParaRPr>
          </a:p>
        </p:txBody>
      </p:sp>
      <p:sp>
        <p:nvSpPr>
          <p:cNvPr id="25" name="Rectangle 24"/>
          <p:cNvSpPr/>
          <p:nvPr/>
        </p:nvSpPr>
        <p:spPr bwMode="auto">
          <a:xfrm>
            <a:off x="2972774" y="2166986"/>
            <a:ext cx="2182813" cy="28386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000" b="1" dirty="0" smtClean="0">
                <a:solidFill>
                  <a:schemeClr val="tx1"/>
                </a:solidFill>
              </a:rPr>
              <a:t>Lease Agreement &amp; Asset delivery</a:t>
            </a:r>
            <a:endParaRPr lang="en-US" sz="2000" b="1" dirty="0">
              <a:solidFill>
                <a:schemeClr val="tx1"/>
              </a:solidFill>
            </a:endParaRPr>
          </a:p>
        </p:txBody>
      </p:sp>
      <p:cxnSp>
        <p:nvCxnSpPr>
          <p:cNvPr id="36" name="Straight Arrow Connector 35"/>
          <p:cNvCxnSpPr/>
          <p:nvPr/>
        </p:nvCxnSpPr>
        <p:spPr bwMode="auto">
          <a:xfrm>
            <a:off x="2723188" y="2892158"/>
            <a:ext cx="3733800" cy="1588"/>
          </a:xfrm>
          <a:prstGeom prst="straightConnector1">
            <a:avLst/>
          </a:prstGeom>
          <a:ln w="12700">
            <a:solidFill>
              <a:schemeClr val="tx1"/>
            </a:solidFill>
            <a:prstDash val="dash"/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Rectangle 36"/>
          <p:cNvSpPr/>
          <p:nvPr/>
        </p:nvSpPr>
        <p:spPr bwMode="auto">
          <a:xfrm>
            <a:off x="2671228" y="3048218"/>
            <a:ext cx="3894872" cy="31344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000" b="1" dirty="0" smtClean="0">
                <a:solidFill>
                  <a:schemeClr val="tx1"/>
                </a:solidFill>
              </a:rPr>
              <a:t>Payment </a:t>
            </a:r>
            <a:r>
              <a:rPr lang="en-US" sz="2000" b="1" dirty="0">
                <a:solidFill>
                  <a:schemeClr val="tx1"/>
                </a:solidFill>
              </a:rPr>
              <a:t>of Lease </a:t>
            </a:r>
            <a:r>
              <a:rPr lang="en-US" sz="2000" b="1" dirty="0" smtClean="0">
                <a:solidFill>
                  <a:schemeClr val="tx1"/>
                </a:solidFill>
              </a:rPr>
              <a:t>Rental by Lessee</a:t>
            </a:r>
            <a:endParaRPr lang="en-US" sz="2000" b="1" dirty="0">
              <a:solidFill>
                <a:schemeClr val="tx1"/>
              </a:solidFill>
            </a:endParaRPr>
          </a:p>
        </p:txBody>
      </p:sp>
      <p:sp>
        <p:nvSpPr>
          <p:cNvPr id="21" name="Right Arrow 20"/>
          <p:cNvSpPr/>
          <p:nvPr/>
        </p:nvSpPr>
        <p:spPr bwMode="auto">
          <a:xfrm>
            <a:off x="0" y="1275808"/>
            <a:ext cx="4562841" cy="699110"/>
          </a:xfrm>
          <a:prstGeom prst="rightArrow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en-US" sz="2400" b="1" dirty="0" smtClean="0">
                <a:solidFill>
                  <a:schemeClr val="tx1"/>
                </a:solidFill>
              </a:rPr>
              <a:t>Transfer of assets to customer</a:t>
            </a:r>
          </a:p>
        </p:txBody>
      </p:sp>
      <p:sp>
        <p:nvSpPr>
          <p:cNvPr id="23" name="Rectangle 22"/>
          <p:cNvSpPr/>
          <p:nvPr/>
        </p:nvSpPr>
        <p:spPr>
          <a:xfrm>
            <a:off x="4926987" y="1501183"/>
            <a:ext cx="228600" cy="2286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/>
              <a:t>1</a:t>
            </a:r>
            <a:endParaRPr lang="en-US" sz="2400" b="1" dirty="0"/>
          </a:p>
        </p:txBody>
      </p:sp>
      <p:sp>
        <p:nvSpPr>
          <p:cNvPr id="27" name="Rectangle 26"/>
          <p:cNvSpPr/>
          <p:nvPr/>
        </p:nvSpPr>
        <p:spPr>
          <a:xfrm>
            <a:off x="3970095" y="1529068"/>
            <a:ext cx="228600" cy="2286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/>
              <a:t>5</a:t>
            </a:r>
            <a:endParaRPr lang="en-US" sz="2400" b="1" dirty="0"/>
          </a:p>
        </p:txBody>
      </p:sp>
      <p:sp>
        <p:nvSpPr>
          <p:cNvPr id="28" name="Rectangle 27"/>
          <p:cNvSpPr/>
          <p:nvPr/>
        </p:nvSpPr>
        <p:spPr>
          <a:xfrm>
            <a:off x="5699288" y="2203415"/>
            <a:ext cx="228600" cy="2286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/>
              <a:t>3</a:t>
            </a:r>
            <a:endParaRPr lang="en-US" sz="2400" b="1" dirty="0"/>
          </a:p>
        </p:txBody>
      </p:sp>
      <p:sp>
        <p:nvSpPr>
          <p:cNvPr id="29" name="Rectangle 28"/>
          <p:cNvSpPr/>
          <p:nvPr/>
        </p:nvSpPr>
        <p:spPr>
          <a:xfrm>
            <a:off x="3949880" y="2745263"/>
            <a:ext cx="228600" cy="2286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/>
              <a:t>4</a:t>
            </a:r>
            <a:endParaRPr lang="en-US" sz="2400" b="1" dirty="0"/>
          </a:p>
        </p:txBody>
      </p:sp>
      <p:sp>
        <p:nvSpPr>
          <p:cNvPr id="30" name="Rectangle 29"/>
          <p:cNvSpPr/>
          <p:nvPr/>
        </p:nvSpPr>
        <p:spPr>
          <a:xfrm>
            <a:off x="1524000" y="4874751"/>
            <a:ext cx="462695" cy="457493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/>
              <a:t>2</a:t>
            </a:r>
            <a:endParaRPr lang="en-US" sz="2400" b="1" dirty="0"/>
          </a:p>
        </p:txBody>
      </p:sp>
      <p:sp>
        <p:nvSpPr>
          <p:cNvPr id="39" name="Rectangle 38"/>
          <p:cNvSpPr/>
          <p:nvPr/>
        </p:nvSpPr>
        <p:spPr>
          <a:xfrm>
            <a:off x="-9158" y="50459"/>
            <a:ext cx="9144000" cy="787142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/>
              <a:t>Islamic leasing - Ijarah Product structure &amp; process flow</a:t>
            </a:r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34554861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8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6" presetClass="entr" presetSubtype="2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40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6" presetClass="entr" presetSubtype="2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43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4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5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 animBg="1"/>
      <p:bldP spid="24" grpId="0"/>
      <p:bldP spid="25" grpId="0"/>
      <p:bldP spid="37" grpId="0"/>
      <p:bldP spid="21" grpId="0" animBg="1"/>
      <p:bldP spid="23" grpId="0" animBg="1"/>
      <p:bldP spid="27" grpId="0" animBg="1"/>
      <p:bldP spid="28" grpId="0" animBg="1"/>
      <p:bldP spid="29" grpId="0" animBg="1"/>
      <p:bldP spid="3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38637" y="685799"/>
            <a:ext cx="9089321" cy="838201"/>
          </a:xfrm>
        </p:spPr>
        <p:txBody>
          <a:bodyPr>
            <a:noAutofit/>
          </a:bodyPr>
          <a:lstStyle/>
          <a:p>
            <a:pPr algn="ctr"/>
            <a:r>
              <a:rPr lang="en-US" sz="3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/>
            </a:r>
            <a:br>
              <a:rPr lang="en-US" sz="3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en-US" sz="3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/>
            </a:r>
            <a:br>
              <a:rPr lang="en-US" sz="3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en-US" sz="3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Islamic </a:t>
            </a:r>
            <a:r>
              <a:rPr lang="en-US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Shariah Compliant </a:t>
            </a:r>
            <a:r>
              <a:rPr lang="en-US" sz="3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Framework </a:t>
            </a:r>
            <a:r>
              <a:rPr lang="en-US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/>
            </a:r>
            <a:br>
              <a:rPr lang="en-US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en-US" sz="32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/>
            </a:r>
            <a:br>
              <a:rPr lang="en-US" sz="32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en-US" dirty="0"/>
              <a:t> </a:t>
            </a:r>
            <a:br>
              <a:rPr lang="en-US" dirty="0"/>
            </a:b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3" name="Content Placeholder 12"/>
          <p:cNvSpPr>
            <a:spLocks noGrp="1"/>
          </p:cNvSpPr>
          <p:nvPr>
            <p:ph idx="1"/>
          </p:nvPr>
        </p:nvSpPr>
        <p:spPr>
          <a:xfrm>
            <a:off x="381000" y="2552700"/>
            <a:ext cx="8534400" cy="327660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sz="3600" b="1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indent="0">
              <a:buNone/>
            </a:pPr>
            <a:endParaRPr lang="en-US" sz="3600" dirty="0"/>
          </a:p>
          <a:p>
            <a:pPr marL="0" indent="0">
              <a:buNone/>
            </a:pPr>
            <a:endParaRPr lang="en-US" sz="3600" dirty="0"/>
          </a:p>
        </p:txBody>
      </p:sp>
      <p:sp>
        <p:nvSpPr>
          <p:cNvPr id="7" name="Rectangle 6"/>
          <p:cNvSpPr/>
          <p:nvPr/>
        </p:nvSpPr>
        <p:spPr>
          <a:xfrm>
            <a:off x="0" y="76199"/>
            <a:ext cx="9144000" cy="457201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/>
              <a:t>Islamic lease Financing – Ijarah</a:t>
            </a:r>
            <a:endParaRPr lang="en-US" sz="2800" b="1" dirty="0"/>
          </a:p>
        </p:txBody>
      </p:sp>
      <p:sp>
        <p:nvSpPr>
          <p:cNvPr id="3" name="Rectangle 2"/>
          <p:cNvSpPr/>
          <p:nvPr/>
        </p:nvSpPr>
        <p:spPr>
          <a:xfrm>
            <a:off x="0" y="1676400"/>
            <a:ext cx="9127958" cy="44958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3200" b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" name="Bevel 1"/>
          <p:cNvSpPr/>
          <p:nvPr/>
        </p:nvSpPr>
        <p:spPr>
          <a:xfrm>
            <a:off x="0" y="1676399"/>
            <a:ext cx="9127958" cy="4876801"/>
          </a:xfrm>
          <a:prstGeom prst="bevel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8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</a:t>
            </a:r>
            <a:endParaRPr lang="en-US" sz="3200" b="1" dirty="0" smtClean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en-US" sz="2800" b="1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en-US" sz="36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/>
            <a:r>
              <a:rPr lang="en-US" sz="3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Islamic </a:t>
            </a:r>
            <a:r>
              <a:rPr lang="en-US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banks &amp; other </a:t>
            </a:r>
            <a:r>
              <a:rPr lang="en-US" sz="3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Financial institutions </a:t>
            </a:r>
            <a:r>
              <a:rPr lang="en-US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are required to follow </a:t>
            </a:r>
            <a:r>
              <a:rPr lang="en-US" sz="3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strictly the </a:t>
            </a:r>
            <a:r>
              <a:rPr lang="en-US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“Islamic Shariah Compliant Framework” with respect to Ijarah financing </a:t>
            </a:r>
            <a:r>
              <a:rPr lang="en-US" sz="3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transactions;  </a:t>
            </a:r>
            <a:r>
              <a:rPr lang="en-US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as per the International </a:t>
            </a:r>
            <a:r>
              <a:rPr lang="en-US" sz="32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Shariah</a:t>
            </a:r>
            <a:r>
              <a:rPr lang="en-US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Standards relating to the </a:t>
            </a:r>
            <a:r>
              <a:rPr lang="en-US" sz="32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Ijarah</a:t>
            </a:r>
            <a:r>
              <a:rPr lang="en-US" sz="3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financing.</a:t>
            </a:r>
            <a:endParaRPr lang="en-US" sz="3200" dirty="0">
              <a:solidFill>
                <a:srgbClr val="FF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/>
            <a:endParaRPr lang="en-US" sz="2800" b="1" dirty="0" smtClean="0">
              <a:solidFill>
                <a:srgbClr val="FF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/>
            <a:endParaRPr lang="en-US" sz="2800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/>
            <a:endParaRPr lang="en-US" sz="2800" dirty="0" smtClean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86205441"/>
      </p:ext>
    </p:extLst>
  </p:cSld>
  <p:clrMapOvr>
    <a:masterClrMapping/>
  </p:clrMapOvr>
  <p:transition spd="med">
    <p:dissolv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48126" y="685799"/>
            <a:ext cx="8943474" cy="990599"/>
          </a:xfrm>
        </p:spPr>
        <p:txBody>
          <a:bodyPr>
            <a:noAutofit/>
          </a:bodyPr>
          <a:lstStyle/>
          <a:p>
            <a:pPr algn="ctr"/>
            <a:r>
              <a:rPr lang="en-US" sz="3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/>
            </a:r>
            <a:br>
              <a:rPr lang="en-US" sz="3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en-US" sz="3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/>
            </a:r>
            <a:br>
              <a:rPr lang="en-US" sz="3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en-US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Unique Organs of the </a:t>
            </a:r>
            <a:r>
              <a:rPr lang="en-US" sz="3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                     Islamic </a:t>
            </a:r>
            <a:r>
              <a:rPr lang="en-US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Shariah Compliant </a:t>
            </a:r>
            <a:r>
              <a:rPr lang="en-US" sz="3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Framework </a:t>
            </a:r>
            <a:r>
              <a:rPr lang="en-US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/>
            </a:r>
            <a:br>
              <a:rPr lang="en-US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en-US" sz="32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/>
            </a:r>
            <a:br>
              <a:rPr lang="en-US" sz="32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en-US" dirty="0"/>
              <a:t> </a:t>
            </a:r>
            <a:br>
              <a:rPr lang="en-US" dirty="0"/>
            </a:b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3" name="Content Placeholder 12"/>
          <p:cNvSpPr>
            <a:spLocks noGrp="1"/>
          </p:cNvSpPr>
          <p:nvPr>
            <p:ph idx="1"/>
          </p:nvPr>
        </p:nvSpPr>
        <p:spPr>
          <a:xfrm>
            <a:off x="381000" y="2552700"/>
            <a:ext cx="8534400" cy="327660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sz="3600" b="1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indent="0">
              <a:buNone/>
            </a:pPr>
            <a:endParaRPr lang="en-US" sz="3600" dirty="0"/>
          </a:p>
          <a:p>
            <a:pPr marL="0" indent="0">
              <a:buNone/>
            </a:pPr>
            <a:endParaRPr lang="en-US" sz="3600" dirty="0"/>
          </a:p>
        </p:txBody>
      </p:sp>
      <p:sp>
        <p:nvSpPr>
          <p:cNvPr id="7" name="Rectangle 6"/>
          <p:cNvSpPr/>
          <p:nvPr/>
        </p:nvSpPr>
        <p:spPr>
          <a:xfrm>
            <a:off x="0" y="76199"/>
            <a:ext cx="9144000" cy="457201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/>
              <a:t>Islamic lease Financing – Ijarah</a:t>
            </a:r>
            <a:endParaRPr lang="en-US" sz="2800" b="1" dirty="0"/>
          </a:p>
        </p:txBody>
      </p:sp>
      <p:sp>
        <p:nvSpPr>
          <p:cNvPr id="3" name="Rectangle 2"/>
          <p:cNvSpPr/>
          <p:nvPr/>
        </p:nvSpPr>
        <p:spPr>
          <a:xfrm>
            <a:off x="0" y="1676400"/>
            <a:ext cx="9127958" cy="44958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3200" b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" name="Bevel 1"/>
          <p:cNvSpPr/>
          <p:nvPr/>
        </p:nvSpPr>
        <p:spPr>
          <a:xfrm>
            <a:off x="0" y="1676399"/>
            <a:ext cx="9127958" cy="4876801"/>
          </a:xfrm>
          <a:prstGeom prst="bevel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marL="457200" indent="-457200">
              <a:buFont typeface="+mj-lt"/>
              <a:buAutoNum type="arabicPeriod"/>
            </a:pPr>
            <a:r>
              <a:rPr lang="en-US" sz="2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Islamic Shariah Screening: </a:t>
            </a:r>
            <a:r>
              <a:rPr lang="en-US" sz="2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</a:t>
            </a:r>
            <a:r>
              <a:rPr lang="en-US" sz="28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2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</a:t>
            </a:r>
            <a:r>
              <a:rPr lang="en-US" sz="3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usiness </a:t>
            </a:r>
            <a:r>
              <a:rPr lang="en-US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activities &amp; use of the asset must be permitted in Islamic Shariah:</a:t>
            </a:r>
            <a:endParaRPr lang="en-US" sz="28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sz="2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Promise to Lease: </a:t>
            </a:r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To be submitted </a:t>
            </a:r>
            <a:r>
              <a:rPr lang="en-US" sz="2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by the Customer </a:t>
            </a:r>
            <a:r>
              <a:rPr lang="en-US" sz="2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to the Bank</a:t>
            </a:r>
            <a:r>
              <a:rPr lang="en-US" sz="2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  <a:endParaRPr lang="en-US" sz="28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457200" lvl="0" indent="-457200">
              <a:buFont typeface="+mj-lt"/>
              <a:buAutoNum type="arabicPeriod"/>
            </a:pPr>
            <a:r>
              <a:rPr lang="en-US" sz="2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Purchase of Asset by the Bank</a:t>
            </a:r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   Payment of price along with delivery and possession (Ownership) of the assets by </a:t>
            </a:r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 Bank</a:t>
            </a:r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840593192"/>
      </p:ext>
    </p:extLst>
  </p:cSld>
  <p:clrMapOvr>
    <a:masterClrMapping/>
  </p:clrMapOvr>
  <p:transition spd="med">
    <p:dissolv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48126" y="685799"/>
            <a:ext cx="8943474" cy="723901"/>
          </a:xfrm>
        </p:spPr>
        <p:txBody>
          <a:bodyPr>
            <a:noAutofit/>
          </a:bodyPr>
          <a:lstStyle/>
          <a:p>
            <a:pPr algn="ctr"/>
            <a:r>
              <a:rPr lang="en-US" sz="3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/>
            </a:r>
            <a:br>
              <a:rPr lang="en-US" sz="3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en-US" sz="3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/>
            </a:r>
            <a:br>
              <a:rPr lang="en-US" sz="3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Unique Organs of the </a:t>
            </a:r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/>
            </a:r>
            <a:b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Islamic </a:t>
            </a:r>
            <a:r>
              <a:rPr lang="en-US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Shariah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Compliant </a:t>
            </a:r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Framework </a:t>
            </a:r>
            <a:r>
              <a:rPr lang="en-US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/>
            </a:r>
            <a:br>
              <a:rPr lang="en-US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en-US" sz="32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/>
            </a:r>
            <a:br>
              <a:rPr lang="en-US" sz="32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en-US" dirty="0"/>
              <a:t> </a:t>
            </a:r>
            <a:br>
              <a:rPr lang="en-US" dirty="0"/>
            </a:b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3" name="Content Placeholder 12"/>
          <p:cNvSpPr>
            <a:spLocks noGrp="1"/>
          </p:cNvSpPr>
          <p:nvPr>
            <p:ph idx="1"/>
          </p:nvPr>
        </p:nvSpPr>
        <p:spPr>
          <a:xfrm>
            <a:off x="381000" y="2552700"/>
            <a:ext cx="8534400" cy="327660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sz="3600" b="1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indent="0">
              <a:buNone/>
            </a:pPr>
            <a:endParaRPr lang="en-US" sz="3600" dirty="0"/>
          </a:p>
          <a:p>
            <a:pPr marL="0" indent="0">
              <a:buNone/>
            </a:pPr>
            <a:endParaRPr lang="en-US" sz="3600" dirty="0"/>
          </a:p>
        </p:txBody>
      </p:sp>
      <p:sp>
        <p:nvSpPr>
          <p:cNvPr id="7" name="Rectangle 6"/>
          <p:cNvSpPr/>
          <p:nvPr/>
        </p:nvSpPr>
        <p:spPr>
          <a:xfrm>
            <a:off x="0" y="76199"/>
            <a:ext cx="9144000" cy="457201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/>
              <a:t>Islamic lease Financing – Ijarah</a:t>
            </a:r>
            <a:endParaRPr lang="en-US" sz="2400" b="1" dirty="0"/>
          </a:p>
        </p:txBody>
      </p:sp>
      <p:sp>
        <p:nvSpPr>
          <p:cNvPr id="3" name="Rectangle 2"/>
          <p:cNvSpPr/>
          <p:nvPr/>
        </p:nvSpPr>
        <p:spPr>
          <a:xfrm>
            <a:off x="0" y="1676400"/>
            <a:ext cx="9127958" cy="44958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3200" b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" name="Bevel 1"/>
          <p:cNvSpPr/>
          <p:nvPr/>
        </p:nvSpPr>
        <p:spPr>
          <a:xfrm>
            <a:off x="0" y="1371600"/>
            <a:ext cx="9127958" cy="5181601"/>
          </a:xfrm>
          <a:prstGeom prst="bevel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just"/>
            <a:r>
              <a:rPr lang="en-US" sz="28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4.  Execution of Lease Agreement:</a:t>
            </a:r>
            <a:r>
              <a:rPr lang="en-US" sz="2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Between the Bank and Customer for the agreed Lease Period, Rental terms &amp; delivery of asset.</a:t>
            </a:r>
          </a:p>
          <a:p>
            <a:pPr lvl="0" algn="just"/>
            <a:r>
              <a:rPr lang="en-US" sz="28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5. Payment of Rentals by Customer to Bank</a:t>
            </a:r>
            <a:r>
              <a:rPr lang="en-US" sz="2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 During the lease term, includes Fixed &amp; Variable Rental, as agreed.</a:t>
            </a:r>
          </a:p>
          <a:p>
            <a:pPr lvl="0" algn="just"/>
            <a:r>
              <a:rPr lang="en-US" sz="28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6. Transfer </a:t>
            </a:r>
            <a:r>
              <a:rPr lang="en-US" sz="2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of Asset ownership to Customer</a:t>
            </a:r>
            <a:r>
              <a:rPr lang="en-US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  At the end of lease period by way of sale deed or gift deed.</a:t>
            </a:r>
          </a:p>
        </p:txBody>
      </p:sp>
    </p:spTree>
    <p:extLst>
      <p:ext uri="{BB962C8B-B14F-4D97-AF65-F5344CB8AC3E}">
        <p14:creationId xmlns:p14="http://schemas.microsoft.com/office/powerpoint/2010/main" val="590070416"/>
      </p:ext>
    </p:extLst>
  </p:cSld>
  <p:clrMapOvr>
    <a:masterClrMapping/>
  </p:clrMapOvr>
  <p:transition spd="med">
    <p:dissolv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12879" y="609601"/>
            <a:ext cx="9115079" cy="685800"/>
          </a:xfrm>
        </p:spPr>
        <p:txBody>
          <a:bodyPr>
            <a:noAutofit/>
          </a:bodyPr>
          <a:lstStyle/>
          <a:p>
            <a:pPr algn="ctr"/>
            <a:r>
              <a:rPr lang="en-US" sz="3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/>
            </a:r>
            <a:br>
              <a:rPr lang="en-US" sz="3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en-US" sz="3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/>
            </a:r>
            <a:br>
              <a:rPr lang="en-US" sz="3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Islamic </a:t>
            </a:r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finance </a:t>
            </a:r>
            <a:r>
              <a:rPr lang="en-US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beyond the religious boundaries</a:t>
            </a:r>
            <a:br>
              <a:rPr lang="en-US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en-US" sz="32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/>
            </a:r>
            <a:br>
              <a:rPr lang="en-US" sz="32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en-US" dirty="0"/>
              <a:t> </a:t>
            </a:r>
            <a:br>
              <a:rPr lang="en-US" dirty="0"/>
            </a:b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3" name="Content Placeholder 12"/>
          <p:cNvSpPr>
            <a:spLocks noGrp="1"/>
          </p:cNvSpPr>
          <p:nvPr>
            <p:ph idx="1"/>
          </p:nvPr>
        </p:nvSpPr>
        <p:spPr>
          <a:xfrm>
            <a:off x="381000" y="2552700"/>
            <a:ext cx="8534400" cy="327660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sz="3600" b="1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indent="0">
              <a:buNone/>
            </a:pPr>
            <a:endParaRPr lang="en-US" sz="3600" dirty="0"/>
          </a:p>
          <a:p>
            <a:pPr marL="0" indent="0">
              <a:buNone/>
            </a:pPr>
            <a:endParaRPr lang="en-US" sz="3600" dirty="0"/>
          </a:p>
        </p:txBody>
      </p:sp>
      <p:sp>
        <p:nvSpPr>
          <p:cNvPr id="7" name="Rectangle 6"/>
          <p:cNvSpPr/>
          <p:nvPr/>
        </p:nvSpPr>
        <p:spPr>
          <a:xfrm>
            <a:off x="31124" y="5365"/>
            <a:ext cx="9144000" cy="457201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/>
              <a:t>Islamic lease Financing – Ijarah</a:t>
            </a:r>
            <a:endParaRPr lang="en-US" sz="2400" b="1" dirty="0"/>
          </a:p>
        </p:txBody>
      </p:sp>
      <p:sp>
        <p:nvSpPr>
          <p:cNvPr id="3" name="Rectangle 2"/>
          <p:cNvSpPr/>
          <p:nvPr/>
        </p:nvSpPr>
        <p:spPr>
          <a:xfrm>
            <a:off x="0" y="1447800"/>
            <a:ext cx="9127958" cy="47244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3200" b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" name="Bevel 1"/>
          <p:cNvSpPr/>
          <p:nvPr/>
        </p:nvSpPr>
        <p:spPr>
          <a:xfrm>
            <a:off x="0" y="1447798"/>
            <a:ext cx="9169758" cy="5410201"/>
          </a:xfrm>
          <a:prstGeom prst="bevel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8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 </a:t>
            </a:r>
            <a:endParaRPr lang="en-US" sz="3200" b="1" dirty="0" smtClean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en-US" sz="2800" b="1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en-US" sz="2800" b="1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en-US" sz="2800" b="1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en-US" sz="2800" b="1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/>
            <a:r>
              <a:rPr lang="en-US" sz="3200" b="1" dirty="0" smtClean="0">
                <a:solidFill>
                  <a:srgbClr val="00B05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There is no </a:t>
            </a:r>
            <a:r>
              <a:rPr lang="en-US" sz="3200" b="1" dirty="0">
                <a:solidFill>
                  <a:srgbClr val="00B05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restriction </a:t>
            </a:r>
            <a:r>
              <a:rPr lang="en-US" sz="3200" b="1" dirty="0" smtClean="0">
                <a:solidFill>
                  <a:srgbClr val="00B05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on </a:t>
            </a:r>
            <a:r>
              <a:rPr lang="en-US" sz="3200" b="1" dirty="0">
                <a:solidFill>
                  <a:srgbClr val="00B05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providing </a:t>
            </a:r>
            <a:r>
              <a:rPr lang="en-US" sz="3200" b="1" dirty="0" smtClean="0">
                <a:solidFill>
                  <a:srgbClr val="00B05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Islamic finance </a:t>
            </a:r>
            <a:r>
              <a:rPr lang="en-US" sz="3200" b="1" dirty="0">
                <a:solidFill>
                  <a:srgbClr val="00B05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based on religion.</a:t>
            </a:r>
            <a:endParaRPr lang="en-US" sz="3200" b="1" dirty="0" smtClean="0">
              <a:solidFill>
                <a:srgbClr val="00B05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/>
            <a:endParaRPr lang="en-US" sz="3200" b="1" dirty="0" smtClean="0">
              <a:solidFill>
                <a:srgbClr val="00B05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/>
            <a:r>
              <a:rPr lang="en-US" sz="3200" b="1" dirty="0" smtClean="0">
                <a:solidFill>
                  <a:srgbClr val="00B05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And Islamic lease financing </a:t>
            </a:r>
            <a:r>
              <a:rPr lang="en-US" sz="3200" b="1" dirty="0">
                <a:solidFill>
                  <a:srgbClr val="00B05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may be provided to individuals belonging to any </a:t>
            </a:r>
            <a:r>
              <a:rPr lang="en-US" sz="3200" b="1" dirty="0" smtClean="0">
                <a:solidFill>
                  <a:srgbClr val="00B05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religion </a:t>
            </a:r>
            <a:r>
              <a:rPr lang="en-US" sz="3200" b="1" dirty="0">
                <a:solidFill>
                  <a:srgbClr val="00B05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if the purpose and use of the asset </a:t>
            </a:r>
            <a:r>
              <a:rPr lang="en-US" sz="3200" b="1" dirty="0" smtClean="0">
                <a:solidFill>
                  <a:srgbClr val="00B05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are permissible </a:t>
            </a:r>
            <a:r>
              <a:rPr lang="en-US" sz="3200" b="1" dirty="0">
                <a:solidFill>
                  <a:srgbClr val="00B05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 </a:t>
            </a:r>
            <a:r>
              <a:rPr lang="en-US" sz="3200" b="1" dirty="0" smtClean="0">
                <a:solidFill>
                  <a:srgbClr val="00B05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Islamic Shariah.</a:t>
            </a:r>
            <a:endParaRPr lang="en-US" sz="3200" b="1" dirty="0">
              <a:solidFill>
                <a:srgbClr val="00B05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en-US" sz="3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/>
            <a:endParaRPr lang="en-US" sz="2800" b="1" dirty="0">
              <a:solidFill>
                <a:srgbClr val="FF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/>
            <a:endParaRPr lang="en-US" sz="2800" b="1" dirty="0" smtClean="0">
              <a:solidFill>
                <a:srgbClr val="FF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/>
            <a:endParaRPr lang="en-US" sz="2800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/>
            <a:endParaRPr lang="en-US" sz="2800" dirty="0" smtClean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69440923"/>
      </p:ext>
    </p:extLst>
  </p:cSld>
  <p:clrMapOvr>
    <a:masterClrMapping/>
  </p:clrMapOvr>
  <p:transition spd="med">
    <p:dissolv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48126" y="685799"/>
            <a:ext cx="9079832" cy="1166209"/>
          </a:xfrm>
        </p:spPr>
        <p:txBody>
          <a:bodyPr>
            <a:noAutofit/>
          </a:bodyPr>
          <a:lstStyle/>
          <a:p>
            <a:pPr algn="ctr"/>
            <a:r>
              <a:rPr lang="en-US" sz="3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/>
            </a:r>
            <a:br>
              <a:rPr lang="en-US" sz="3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en-US" sz="3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/>
            </a:r>
            <a:br>
              <a:rPr lang="en-US" sz="3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en-US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Islamic </a:t>
            </a:r>
            <a:r>
              <a:rPr lang="en-US" sz="3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finance – </a:t>
            </a:r>
            <a:r>
              <a:rPr lang="en-US" sz="3200" dirty="0" smtClean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is</a:t>
            </a:r>
            <a:r>
              <a:rPr lang="en-US" sz="3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200" dirty="0" smtClean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not </a:t>
            </a:r>
            <a:r>
              <a:rPr lang="en-US" sz="3600" dirty="0" smtClean="0">
                <a:solidFill>
                  <a:srgbClr val="FF0000"/>
                </a:solidFill>
              </a:rPr>
              <a:t>permitted</a:t>
            </a:r>
            <a:r>
              <a:rPr lang="en-US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/>
            </a:r>
            <a:br>
              <a:rPr lang="en-US" sz="3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en-US" sz="32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/>
            </a:r>
            <a:br>
              <a:rPr lang="en-US" sz="32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en-US" dirty="0"/>
              <a:t> </a:t>
            </a:r>
            <a:br>
              <a:rPr lang="en-US" dirty="0"/>
            </a:b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3" name="Content Placeholder 12"/>
          <p:cNvSpPr>
            <a:spLocks noGrp="1"/>
          </p:cNvSpPr>
          <p:nvPr>
            <p:ph idx="1"/>
          </p:nvPr>
        </p:nvSpPr>
        <p:spPr>
          <a:xfrm>
            <a:off x="381000" y="2552700"/>
            <a:ext cx="8534400" cy="327660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sz="3600" b="1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indent="0">
              <a:buNone/>
            </a:pPr>
            <a:endParaRPr lang="en-US" sz="3600" dirty="0"/>
          </a:p>
          <a:p>
            <a:pPr marL="0" indent="0">
              <a:buNone/>
            </a:pPr>
            <a:endParaRPr lang="en-US" sz="3600" dirty="0"/>
          </a:p>
        </p:txBody>
      </p:sp>
      <p:sp>
        <p:nvSpPr>
          <p:cNvPr id="7" name="Rectangle 6"/>
          <p:cNvSpPr/>
          <p:nvPr/>
        </p:nvSpPr>
        <p:spPr>
          <a:xfrm>
            <a:off x="0" y="76199"/>
            <a:ext cx="9144000" cy="559291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/>
              <a:t>Islamic lease Financing – Ijarah</a:t>
            </a:r>
            <a:endParaRPr lang="en-US" sz="2800" b="1" dirty="0"/>
          </a:p>
        </p:txBody>
      </p:sp>
      <p:sp>
        <p:nvSpPr>
          <p:cNvPr id="3" name="Rectangle 2"/>
          <p:cNvSpPr/>
          <p:nvPr/>
        </p:nvSpPr>
        <p:spPr>
          <a:xfrm>
            <a:off x="0" y="1828800"/>
            <a:ext cx="9127958" cy="4343399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3200" b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" name="Bevel 1"/>
          <p:cNvSpPr/>
          <p:nvPr/>
        </p:nvSpPr>
        <p:spPr>
          <a:xfrm>
            <a:off x="0" y="1804114"/>
            <a:ext cx="9127958" cy="4749086"/>
          </a:xfrm>
          <a:prstGeom prst="bevel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800" b="1" dirty="0" smtClean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   </a:t>
            </a:r>
            <a:endParaRPr lang="en-US" sz="3200" b="1" dirty="0" smtClean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en-US" sz="2800" b="1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en-US" sz="2800" b="1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en-US" sz="2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		</a:t>
            </a:r>
          </a:p>
          <a:p>
            <a:pPr algn="just"/>
            <a:endParaRPr lang="en-US" sz="3200" b="1" dirty="0" smtClean="0">
              <a:solidFill>
                <a:srgbClr val="FF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/>
            <a:r>
              <a:rPr lang="en-US" sz="3200" b="1" dirty="0" smtClean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However, providing finance is not allowed to anyone, </a:t>
            </a:r>
            <a:r>
              <a:rPr lang="en-US" sz="3200" b="1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if the use of the asset to be leased will be for </a:t>
            </a:r>
            <a:r>
              <a:rPr lang="en-US" sz="3200" b="1" dirty="0" smtClean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purpose not </a:t>
            </a:r>
            <a:r>
              <a:rPr lang="en-US" sz="3200" b="1" dirty="0" smtClean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allowed; and </a:t>
            </a:r>
            <a:r>
              <a:rPr lang="en-US" sz="3200" b="1" dirty="0" smtClean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violating the Islamic Shariah guidance.</a:t>
            </a:r>
          </a:p>
          <a:p>
            <a:pPr algn="just"/>
            <a:endParaRPr lang="en-US" sz="3200" b="1" dirty="0">
              <a:solidFill>
                <a:srgbClr val="FF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/>
            <a:endParaRPr lang="en-US" sz="2800" b="1" dirty="0">
              <a:solidFill>
                <a:srgbClr val="FF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/>
            <a:endParaRPr lang="en-US" sz="2800" b="1" dirty="0" smtClean="0">
              <a:solidFill>
                <a:srgbClr val="FF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/>
            <a:endParaRPr lang="en-US" sz="2800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/>
            <a:endParaRPr lang="en-US" sz="2800" dirty="0" smtClean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83384"/>
            <a:ext cx="1143000" cy="112073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01000" y="660176"/>
            <a:ext cx="1126959" cy="11439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6079150"/>
      </p:ext>
    </p:extLst>
  </p:cSld>
  <p:clrMapOvr>
    <a:masterClrMapping/>
  </p:clrMapOvr>
  <p:transition spd="med">
    <p:dissolv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0" y="533400"/>
            <a:ext cx="9144000" cy="457200"/>
          </a:xfrm>
        </p:spPr>
        <p:txBody>
          <a:bodyPr>
            <a:normAutofit fontScale="90000"/>
          </a:bodyPr>
          <a:lstStyle/>
          <a:p>
            <a:pPr algn="ctr"/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31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SHARIAH </a:t>
            </a:r>
            <a:r>
              <a:rPr lang="en-US" sz="3100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RESTRICTION</a:t>
            </a:r>
            <a:r>
              <a:rPr lang="en-US" sz="3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ON IJARAH FINANCING </a:t>
            </a:r>
            <a:r>
              <a:rPr lang="en-US" sz="3100" u="sng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/>
            </a:r>
            <a:br>
              <a:rPr lang="en-US" sz="3100" u="sng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endParaRPr lang="en-US" sz="3100" dirty="0">
              <a:solidFill>
                <a:srgbClr val="FF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3" name="Content Placeholder 12"/>
          <p:cNvSpPr>
            <a:spLocks noGrp="1"/>
          </p:cNvSpPr>
          <p:nvPr>
            <p:ph idx="1"/>
          </p:nvPr>
        </p:nvSpPr>
        <p:spPr>
          <a:xfrm>
            <a:off x="0" y="1143000"/>
            <a:ext cx="9144000" cy="5334000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endParaRPr lang="en-US" sz="7000" dirty="0" smtClean="0"/>
          </a:p>
          <a:p>
            <a:pPr marL="0" indent="0" algn="just">
              <a:buNone/>
            </a:pPr>
            <a:r>
              <a:rPr lang="en-US" sz="12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It </a:t>
            </a:r>
            <a:r>
              <a:rPr lang="en-US" sz="1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is </a:t>
            </a:r>
            <a:r>
              <a:rPr lang="en-US" sz="12800" b="1" u="sng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not permitted </a:t>
            </a:r>
            <a:r>
              <a:rPr lang="en-US" sz="1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to provide Ijarah financing to the following </a:t>
            </a:r>
            <a:r>
              <a:rPr lang="en-US" sz="12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Shariah</a:t>
            </a:r>
            <a:r>
              <a:rPr lang="en-US" sz="12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-repugnant / non-compliant </a:t>
            </a:r>
            <a:r>
              <a:rPr lang="en-US" sz="1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business </a:t>
            </a:r>
            <a:r>
              <a:rPr lang="en-US" sz="12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activities such as: </a:t>
            </a:r>
          </a:p>
          <a:p>
            <a:pPr marL="0" indent="0">
              <a:buNone/>
            </a:pPr>
            <a:endParaRPr lang="en-US" sz="128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lvl="0">
              <a:lnSpc>
                <a:spcPct val="120000"/>
              </a:lnSpc>
            </a:pPr>
            <a:r>
              <a:rPr lang="en-US" sz="11200" b="1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Trade in all kinds of Alcohol/Liquors/wine etc</a:t>
            </a:r>
            <a:r>
              <a:rPr lang="en-US" sz="11200" b="1" dirty="0" smtClean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  <a:endParaRPr lang="en-US" sz="11200" b="1" dirty="0">
              <a:solidFill>
                <a:srgbClr val="FF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lvl="0">
              <a:lnSpc>
                <a:spcPct val="120000"/>
              </a:lnSpc>
            </a:pPr>
            <a:r>
              <a:rPr lang="en-US" sz="11200" b="1" dirty="0" smtClean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Trade </a:t>
            </a:r>
            <a:r>
              <a:rPr lang="en-US" sz="11200" b="1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 Tobacco or its </a:t>
            </a:r>
            <a:r>
              <a:rPr lang="en-US" sz="11200" b="1" dirty="0" smtClean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by-products</a:t>
            </a:r>
          </a:p>
          <a:p>
            <a:pPr>
              <a:lnSpc>
                <a:spcPct val="120000"/>
              </a:lnSpc>
            </a:pPr>
            <a:r>
              <a:rPr lang="en-US" sz="11200" b="1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Trade in Pork or its </a:t>
            </a:r>
            <a:r>
              <a:rPr lang="en-US" sz="11200" b="1" dirty="0" smtClean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by-products</a:t>
            </a:r>
          </a:p>
          <a:p>
            <a:pPr>
              <a:lnSpc>
                <a:spcPct val="120000"/>
              </a:lnSpc>
            </a:pPr>
            <a:endParaRPr lang="en-US" sz="11200" b="1" dirty="0">
              <a:solidFill>
                <a:srgbClr val="FF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lvl="0">
              <a:lnSpc>
                <a:spcPct val="120000"/>
              </a:lnSpc>
            </a:pPr>
            <a:r>
              <a:rPr lang="en-US" sz="11200" b="1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Gambling / Casinos / Night clubs </a:t>
            </a:r>
            <a:r>
              <a:rPr lang="en-US" sz="11200" b="1" dirty="0" smtClean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&amp; similar </a:t>
            </a:r>
            <a:r>
              <a:rPr lang="en-US" sz="112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endParaRPr lang="en-US" sz="112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indent="0">
              <a:buNone/>
            </a:pPr>
            <a:endParaRPr lang="en-US" sz="12800" b="1" dirty="0" smtClean="0"/>
          </a:p>
        </p:txBody>
      </p:sp>
      <p:sp>
        <p:nvSpPr>
          <p:cNvPr id="7" name="Rectangle 6"/>
          <p:cNvSpPr/>
          <p:nvPr/>
        </p:nvSpPr>
        <p:spPr>
          <a:xfrm>
            <a:off x="3220" y="-76200"/>
            <a:ext cx="9144000" cy="430369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 b="1" dirty="0" smtClean="0"/>
          </a:p>
          <a:p>
            <a:pPr algn="ctr"/>
            <a:r>
              <a:rPr lang="en-US" sz="2800" b="1" dirty="0" smtClean="0"/>
              <a:t>Islamic </a:t>
            </a:r>
            <a:r>
              <a:rPr lang="en-US" sz="2800" b="1" dirty="0"/>
              <a:t>leasing – Ijarah Finance</a:t>
            </a:r>
          </a:p>
          <a:p>
            <a:pPr algn="ctr"/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2566598229"/>
      </p:ext>
    </p:extLst>
  </p:cSld>
  <p:clrMapOvr>
    <a:masterClrMapping/>
  </p:clrMapOvr>
  <p:transition spd="med">
    <p:dissolv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8437</TotalTime>
  <Words>558</Words>
  <Application>Microsoft Office PowerPoint</Application>
  <PresentationFormat>On-screen Show (4:3)</PresentationFormat>
  <Paragraphs>157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2" baseType="lpstr">
      <vt:lpstr>Arial</vt:lpstr>
      <vt:lpstr>Bell MT</vt:lpstr>
      <vt:lpstr>Calibri</vt:lpstr>
      <vt:lpstr>Century Gothic</vt:lpstr>
      <vt:lpstr>Tahoma</vt:lpstr>
      <vt:lpstr>Times New Roman</vt:lpstr>
      <vt:lpstr>Wingdings</vt:lpstr>
      <vt:lpstr>Office Theme</vt:lpstr>
      <vt:lpstr>Knowledge sharing session by:      Sadaqat Ullah Khan,  Senior Executive VP &amp; Head of Shariah Advisory, Audit, Compliance &amp; Exécution  AlHuda CIBE - UAE             </vt:lpstr>
      <vt:lpstr>  Ijarah Muntahia Bittamleek    </vt:lpstr>
      <vt:lpstr> </vt:lpstr>
      <vt:lpstr>  Islamic Shariah Compliant Framework     </vt:lpstr>
      <vt:lpstr>  Unique Organs of the                         Islamic Shariah Compliant Framework     </vt:lpstr>
      <vt:lpstr>  Unique Organs of the  Islamic Shariah Compliant Framework     </vt:lpstr>
      <vt:lpstr>  Islamic finance  beyond the religious boundaries    </vt:lpstr>
      <vt:lpstr>  Islamic finance – is not permitted    </vt:lpstr>
      <vt:lpstr> SHARIAH RESTRICTION ON IJARAH FINANCING  </vt:lpstr>
      <vt:lpstr> SHARIAH RESTRICTION ON IJARAH FINANCING  </vt:lpstr>
      <vt:lpstr>    Ijarah Muntahia Bittamleek    </vt:lpstr>
      <vt:lpstr>Applications of Ijarah Process</vt:lpstr>
      <vt:lpstr>PowerPoint Presentation</vt:lpstr>
      <vt:lpstr>PowerPoint Presentation</vt:lpstr>
    </vt:vector>
  </TitlesOfParts>
  <Company>Dubai Islamic Bank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Islamic Capital Markets Products (Sukuk) and Issues in Sukuk Documentation</dc:title>
  <dc:creator>Ammar Ahmed</dc:creator>
  <cp:lastModifiedBy>Sadaqat Khan</cp:lastModifiedBy>
  <cp:revision>955</cp:revision>
  <dcterms:created xsi:type="dcterms:W3CDTF">2010-12-04T15:03:56Z</dcterms:created>
  <dcterms:modified xsi:type="dcterms:W3CDTF">2022-11-19T14:50:00Z</dcterms:modified>
</cp:coreProperties>
</file>